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3.jpg" ContentType="image/jpeg"/>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89" r:id="rId2"/>
    <p:sldId id="277" r:id="rId3"/>
    <p:sldId id="274" r:id="rId4"/>
    <p:sldId id="307" r:id="rId5"/>
    <p:sldId id="291" r:id="rId6"/>
    <p:sldId id="292" r:id="rId7"/>
    <p:sldId id="293" r:id="rId8"/>
    <p:sldId id="308" r:id="rId9"/>
    <p:sldId id="295" r:id="rId10"/>
    <p:sldId id="304" r:id="rId11"/>
    <p:sldId id="296" r:id="rId12"/>
    <p:sldId id="298" r:id="rId13"/>
    <p:sldId id="299" r:id="rId14"/>
    <p:sldId id="309" r:id="rId15"/>
    <p:sldId id="305"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93" userDrawn="1">
          <p15:clr>
            <a:srgbClr val="A4A3A4"/>
          </p15:clr>
        </p15:guide>
        <p15:guide id="4" orient="horz" pos="436" userDrawn="1">
          <p15:clr>
            <a:srgbClr val="A4A3A4"/>
          </p15:clr>
        </p15:guide>
        <p15:guide id="5" orient="horz" pos="91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985F"/>
    <a:srgbClr val="635535"/>
    <a:srgbClr val="DEA64B"/>
    <a:srgbClr val="D0B067"/>
    <a:srgbClr val="FFE289"/>
    <a:srgbClr val="CFD8DD"/>
    <a:srgbClr val="8C8C8C"/>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21" autoAdjust="0"/>
    <p:restoredTop sz="94660"/>
  </p:normalViewPr>
  <p:slideViewPr>
    <p:cSldViewPr snapToGrid="0" showGuides="1">
      <p:cViewPr varScale="1">
        <p:scale>
          <a:sx n="57" d="100"/>
          <a:sy n="57" d="100"/>
        </p:scale>
        <p:origin x="154" y="43"/>
      </p:cViewPr>
      <p:guideLst>
        <p:guide orient="horz" pos="2160"/>
        <p:guide pos="3840"/>
        <p:guide pos="393"/>
        <p:guide orient="horz" pos="436"/>
        <p:guide orient="horz" pos="913"/>
      </p:guideLst>
    </p:cSldViewPr>
  </p:slideViewPr>
  <p:notesTextViewPr>
    <p:cViewPr>
      <p:scale>
        <a:sx n="1" d="1"/>
        <a:sy n="1" d="1"/>
      </p:scale>
      <p:origin x="0" y="0"/>
    </p:cViewPr>
  </p:notesTextViewPr>
  <p:sorterViewPr>
    <p:cViewPr>
      <p:scale>
        <a:sx n="66" d="100"/>
        <a:sy n="66" d="100"/>
      </p:scale>
      <p:origin x="0" y="-36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89D216-11FB-49AA-9355-A843F183CC75}" type="datetimeFigureOut">
              <a:rPr lang="zh-CN" altLang="en-US" smtClean="0"/>
              <a:t>2017/12/29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8BAD3-C015-4CBC-8DFB-A7C2D0227653}" type="slidenum">
              <a:rPr lang="zh-CN" altLang="en-US" smtClean="0"/>
              <a:t>‹#›</a:t>
            </a:fld>
            <a:endParaRPr lang="zh-CN" altLang="en-US"/>
          </a:p>
        </p:txBody>
      </p:sp>
    </p:spTree>
    <p:extLst>
      <p:ext uri="{BB962C8B-B14F-4D97-AF65-F5344CB8AC3E}">
        <p14:creationId xmlns:p14="http://schemas.microsoft.com/office/powerpoint/2010/main" val="1430293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a:extLst>
              <a:ext uri="{FF2B5EF4-FFF2-40B4-BE49-F238E27FC236}">
                <a16:creationId xmlns:a16="http://schemas.microsoft.com/office/drawing/2014/main" id="{DEB23FF1-0906-4DA0-898C-E933064A8D9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a:extLst>
              <a:ext uri="{FF2B5EF4-FFF2-40B4-BE49-F238E27FC236}">
                <a16:creationId xmlns:a16="http://schemas.microsoft.com/office/drawing/2014/main" id="{10F55512-FEC1-497B-AC7D-1A07BE3DBF0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3pm</a:t>
            </a:r>
            <a:endParaRPr lang="zh-CN" altLang="en-US" dirty="0"/>
          </a:p>
        </p:txBody>
      </p:sp>
      <p:sp>
        <p:nvSpPr>
          <p:cNvPr id="6148" name="灯片编号占位符 3">
            <a:extLst>
              <a:ext uri="{FF2B5EF4-FFF2-40B4-BE49-F238E27FC236}">
                <a16:creationId xmlns:a16="http://schemas.microsoft.com/office/drawing/2014/main" id="{E633201F-EB73-453D-8DC6-8D650E728F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98265BE-7266-4847-8FD1-AFD9441845ED}" type="slidenum">
              <a:rPr lang="zh-CN" altLang="en-US" smtClean="0"/>
              <a:pPr>
                <a:spcBef>
                  <a:spcPct val="0"/>
                </a:spcBef>
              </a:pPr>
              <a:t>2</a:t>
            </a:fld>
            <a:endParaRPr lang="zh-CN" altLang="en-US"/>
          </a:p>
        </p:txBody>
      </p:sp>
    </p:spTree>
    <p:extLst>
      <p:ext uri="{BB962C8B-B14F-4D97-AF65-F5344CB8AC3E}">
        <p14:creationId xmlns:p14="http://schemas.microsoft.com/office/powerpoint/2010/main" val="603048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58BAD3-C015-4CBC-8DFB-A7C2D0227653}" type="slidenum">
              <a:rPr lang="zh-CN" altLang="en-US" smtClean="0"/>
              <a:t>5</a:t>
            </a:fld>
            <a:endParaRPr lang="zh-CN" altLang="en-US"/>
          </a:p>
        </p:txBody>
      </p:sp>
    </p:spTree>
    <p:extLst>
      <p:ext uri="{BB962C8B-B14F-4D97-AF65-F5344CB8AC3E}">
        <p14:creationId xmlns:p14="http://schemas.microsoft.com/office/powerpoint/2010/main" val="2215348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a:extLst>
              <a:ext uri="{FF2B5EF4-FFF2-40B4-BE49-F238E27FC236}">
                <a16:creationId xmlns:a16="http://schemas.microsoft.com/office/drawing/2014/main" id="{E75D4954-930F-4919-876D-52CF221B6F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a:extLst>
              <a:ext uri="{FF2B5EF4-FFF2-40B4-BE49-F238E27FC236}">
                <a16:creationId xmlns:a16="http://schemas.microsoft.com/office/drawing/2014/main" id="{F85148A2-9FD0-4187-AA98-6AEE8AA5B94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6868" name="灯片编号占位符 3">
            <a:extLst>
              <a:ext uri="{FF2B5EF4-FFF2-40B4-BE49-F238E27FC236}">
                <a16:creationId xmlns:a16="http://schemas.microsoft.com/office/drawing/2014/main" id="{357ACEC7-9406-4AD8-B950-F2ED9A68980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3F47BB3-207D-4912-B2F8-7EB9F5DEC40B}" type="slidenum">
              <a:rPr lang="zh-CN" altLang="en-US" smtClean="0"/>
              <a:pPr>
                <a:spcBef>
                  <a:spcPct val="0"/>
                </a:spcBef>
              </a:pPr>
              <a:t>13</a:t>
            </a:fld>
            <a:endParaRPr lang="zh-CN" altLang="en-US"/>
          </a:p>
        </p:txBody>
      </p:sp>
    </p:spTree>
    <p:extLst>
      <p:ext uri="{BB962C8B-B14F-4D97-AF65-F5344CB8AC3E}">
        <p14:creationId xmlns:p14="http://schemas.microsoft.com/office/powerpoint/2010/main" val="3422272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F6A03-D53B-4DE8-B73C-504B73A50F9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510AA2B7-45AA-4A86-8530-E5E76EC533F3}"/>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击此处编辑母版副标题样式</a:t>
            </a:r>
          </a:p>
        </p:txBody>
      </p:sp>
      <p:sp>
        <p:nvSpPr>
          <p:cNvPr id="4" name="日期占位符 3">
            <a:extLst>
              <a:ext uri="{FF2B5EF4-FFF2-40B4-BE49-F238E27FC236}">
                <a16:creationId xmlns:a16="http://schemas.microsoft.com/office/drawing/2014/main" id="{CE935A7B-3BAC-4E67-9431-0FE511E101E0}"/>
              </a:ext>
            </a:extLst>
          </p:cNvPr>
          <p:cNvSpPr>
            <a:spLocks noGrp="1"/>
          </p:cNvSpPr>
          <p:nvPr>
            <p:ph type="dt" sz="half" idx="10"/>
          </p:nvPr>
        </p:nvSpPr>
        <p:spPr/>
        <p:txBody>
          <a:bodyPr/>
          <a:lstStyle/>
          <a:p>
            <a:fld id="{37358E89-DB3B-430A-B67F-A9DD65136076}" type="datetimeFigureOut">
              <a:rPr lang="zh-CN" altLang="en-US" smtClean="0"/>
              <a:t>2017/12/29</a:t>
            </a:fld>
            <a:endParaRPr lang="zh-CN" altLang="en-US"/>
          </a:p>
        </p:txBody>
      </p:sp>
      <p:sp>
        <p:nvSpPr>
          <p:cNvPr id="5" name="页脚占位符 4">
            <a:extLst>
              <a:ext uri="{FF2B5EF4-FFF2-40B4-BE49-F238E27FC236}">
                <a16:creationId xmlns:a16="http://schemas.microsoft.com/office/drawing/2014/main" id="{1B427ADD-94FE-4A45-A950-D27FD17526B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C6BE0E3-77C8-46CA-B899-E6A6273907AF}"/>
              </a:ext>
            </a:extLst>
          </p:cNvPr>
          <p:cNvSpPr>
            <a:spLocks noGrp="1"/>
          </p:cNvSpPr>
          <p:nvPr>
            <p:ph type="sldNum" sz="quarter" idx="12"/>
          </p:nvPr>
        </p:nvSpPr>
        <p:spPr/>
        <p:txBody>
          <a:bodyPr/>
          <a:lstStyle/>
          <a:p>
            <a:fld id="{25D1309A-7690-4967-82B9-03D50433F604}" type="slidenum">
              <a:rPr lang="zh-CN" altLang="en-US" smtClean="0"/>
              <a:t>‹#›</a:t>
            </a:fld>
            <a:endParaRPr lang="zh-CN" altLang="en-US"/>
          </a:p>
        </p:txBody>
      </p:sp>
    </p:spTree>
    <p:extLst>
      <p:ext uri="{BB962C8B-B14F-4D97-AF65-F5344CB8AC3E}">
        <p14:creationId xmlns:p14="http://schemas.microsoft.com/office/powerpoint/2010/main" val="3976488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BC82F-68BA-46DD-AF9D-1C9F4711192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78A82A0-65E3-49B0-B2E9-47163BD189B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29C8917-3ABF-4CFF-8B85-7D26B4DCF0CE}"/>
              </a:ext>
            </a:extLst>
          </p:cNvPr>
          <p:cNvSpPr>
            <a:spLocks noGrp="1"/>
          </p:cNvSpPr>
          <p:nvPr>
            <p:ph type="dt" sz="half" idx="10"/>
          </p:nvPr>
        </p:nvSpPr>
        <p:spPr/>
        <p:txBody>
          <a:bodyPr/>
          <a:lstStyle/>
          <a:p>
            <a:fld id="{37358E89-DB3B-430A-B67F-A9DD65136076}" type="datetimeFigureOut">
              <a:rPr lang="zh-CN" altLang="en-US" smtClean="0"/>
              <a:t>2017/12/29</a:t>
            </a:fld>
            <a:endParaRPr lang="zh-CN" altLang="en-US"/>
          </a:p>
        </p:txBody>
      </p:sp>
      <p:sp>
        <p:nvSpPr>
          <p:cNvPr id="5" name="页脚占位符 4">
            <a:extLst>
              <a:ext uri="{FF2B5EF4-FFF2-40B4-BE49-F238E27FC236}">
                <a16:creationId xmlns:a16="http://schemas.microsoft.com/office/drawing/2014/main" id="{27EDBD99-5C5C-4F31-A052-6968AD7D59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716B5D-5DD5-4080-928D-71F88F73E896}"/>
              </a:ext>
            </a:extLst>
          </p:cNvPr>
          <p:cNvSpPr>
            <a:spLocks noGrp="1"/>
          </p:cNvSpPr>
          <p:nvPr>
            <p:ph type="sldNum" sz="quarter" idx="12"/>
          </p:nvPr>
        </p:nvSpPr>
        <p:spPr/>
        <p:txBody>
          <a:bodyPr/>
          <a:lstStyle/>
          <a:p>
            <a:fld id="{25D1309A-7690-4967-82B9-03D50433F604}" type="slidenum">
              <a:rPr lang="zh-CN" altLang="en-US" smtClean="0"/>
              <a:t>‹#›</a:t>
            </a:fld>
            <a:endParaRPr lang="zh-CN" altLang="en-US"/>
          </a:p>
        </p:txBody>
      </p:sp>
    </p:spTree>
    <p:extLst>
      <p:ext uri="{BB962C8B-B14F-4D97-AF65-F5344CB8AC3E}">
        <p14:creationId xmlns:p14="http://schemas.microsoft.com/office/powerpoint/2010/main" val="4213541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E072EA-0EC5-429F-8829-547EE604751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5735F36-429A-4133-AFCA-9A650BAF865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F16A0A-E369-4521-9E3E-151CD96B63EB}"/>
              </a:ext>
            </a:extLst>
          </p:cNvPr>
          <p:cNvSpPr>
            <a:spLocks noGrp="1"/>
          </p:cNvSpPr>
          <p:nvPr>
            <p:ph type="dt" sz="half" idx="10"/>
          </p:nvPr>
        </p:nvSpPr>
        <p:spPr/>
        <p:txBody>
          <a:bodyPr/>
          <a:lstStyle/>
          <a:p>
            <a:fld id="{37358E89-DB3B-430A-B67F-A9DD65136076}" type="datetimeFigureOut">
              <a:rPr lang="zh-CN" altLang="en-US" smtClean="0"/>
              <a:t>2017/12/29</a:t>
            </a:fld>
            <a:endParaRPr lang="zh-CN" altLang="en-US"/>
          </a:p>
        </p:txBody>
      </p:sp>
      <p:sp>
        <p:nvSpPr>
          <p:cNvPr id="5" name="页脚占位符 4">
            <a:extLst>
              <a:ext uri="{FF2B5EF4-FFF2-40B4-BE49-F238E27FC236}">
                <a16:creationId xmlns:a16="http://schemas.microsoft.com/office/drawing/2014/main" id="{FC15FE25-7DF7-4069-8EAD-13BAD028E5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0FDC6C-AB53-4EAA-8521-6F107EC12D59}"/>
              </a:ext>
            </a:extLst>
          </p:cNvPr>
          <p:cNvSpPr>
            <a:spLocks noGrp="1"/>
          </p:cNvSpPr>
          <p:nvPr>
            <p:ph type="sldNum" sz="quarter" idx="12"/>
          </p:nvPr>
        </p:nvSpPr>
        <p:spPr/>
        <p:txBody>
          <a:bodyPr/>
          <a:lstStyle/>
          <a:p>
            <a:fld id="{25D1309A-7690-4967-82B9-03D50433F604}" type="slidenum">
              <a:rPr lang="zh-CN" altLang="en-US" smtClean="0"/>
              <a:t>‹#›</a:t>
            </a:fld>
            <a:endParaRPr lang="zh-CN" altLang="en-US"/>
          </a:p>
        </p:txBody>
      </p:sp>
    </p:spTree>
    <p:extLst>
      <p:ext uri="{BB962C8B-B14F-4D97-AF65-F5344CB8AC3E}">
        <p14:creationId xmlns:p14="http://schemas.microsoft.com/office/powerpoint/2010/main" val="1222065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13640-49A1-4909-BF71-01D7F4E35AC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99B3E19-4584-4794-AC4B-8ECF7C79890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C87BA2A-D67B-4A85-834A-BA2BC18EBD4A}"/>
              </a:ext>
            </a:extLst>
          </p:cNvPr>
          <p:cNvSpPr>
            <a:spLocks noGrp="1"/>
          </p:cNvSpPr>
          <p:nvPr>
            <p:ph type="dt" sz="half" idx="10"/>
          </p:nvPr>
        </p:nvSpPr>
        <p:spPr/>
        <p:txBody>
          <a:bodyPr/>
          <a:lstStyle/>
          <a:p>
            <a:fld id="{37358E89-DB3B-430A-B67F-A9DD65136076}" type="datetimeFigureOut">
              <a:rPr lang="zh-CN" altLang="en-US" smtClean="0"/>
              <a:t>2017/12/29</a:t>
            </a:fld>
            <a:endParaRPr lang="zh-CN" altLang="en-US"/>
          </a:p>
        </p:txBody>
      </p:sp>
      <p:sp>
        <p:nvSpPr>
          <p:cNvPr id="5" name="页脚占位符 4">
            <a:extLst>
              <a:ext uri="{FF2B5EF4-FFF2-40B4-BE49-F238E27FC236}">
                <a16:creationId xmlns:a16="http://schemas.microsoft.com/office/drawing/2014/main" id="{EC91609C-781E-44AE-B21C-3C6EC5ED46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735DE7-4F2D-4E6E-82BA-D21679DDBB74}"/>
              </a:ext>
            </a:extLst>
          </p:cNvPr>
          <p:cNvSpPr>
            <a:spLocks noGrp="1"/>
          </p:cNvSpPr>
          <p:nvPr>
            <p:ph type="sldNum" sz="quarter" idx="12"/>
          </p:nvPr>
        </p:nvSpPr>
        <p:spPr/>
        <p:txBody>
          <a:bodyPr/>
          <a:lstStyle/>
          <a:p>
            <a:fld id="{25D1309A-7690-4967-82B9-03D50433F604}" type="slidenum">
              <a:rPr lang="zh-CN" altLang="en-US" smtClean="0"/>
              <a:t>‹#›</a:t>
            </a:fld>
            <a:endParaRPr lang="zh-CN" altLang="en-US"/>
          </a:p>
        </p:txBody>
      </p:sp>
    </p:spTree>
    <p:extLst>
      <p:ext uri="{BB962C8B-B14F-4D97-AF65-F5344CB8AC3E}">
        <p14:creationId xmlns:p14="http://schemas.microsoft.com/office/powerpoint/2010/main" val="1665254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38FD3-4282-446C-ABBC-A44CEA94DCC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2E63DA7-362E-4E0F-91FF-B942F8C514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8DFE9BF6-A3B7-435A-93B3-C423C69E7344}"/>
              </a:ext>
            </a:extLst>
          </p:cNvPr>
          <p:cNvSpPr>
            <a:spLocks noGrp="1"/>
          </p:cNvSpPr>
          <p:nvPr>
            <p:ph type="dt" sz="half" idx="10"/>
          </p:nvPr>
        </p:nvSpPr>
        <p:spPr/>
        <p:txBody>
          <a:bodyPr/>
          <a:lstStyle/>
          <a:p>
            <a:fld id="{37358E89-DB3B-430A-B67F-A9DD65136076}" type="datetimeFigureOut">
              <a:rPr lang="zh-CN" altLang="en-US" smtClean="0"/>
              <a:t>2017/12/29</a:t>
            </a:fld>
            <a:endParaRPr lang="zh-CN" altLang="en-US"/>
          </a:p>
        </p:txBody>
      </p:sp>
      <p:sp>
        <p:nvSpPr>
          <p:cNvPr id="5" name="页脚占位符 4">
            <a:extLst>
              <a:ext uri="{FF2B5EF4-FFF2-40B4-BE49-F238E27FC236}">
                <a16:creationId xmlns:a16="http://schemas.microsoft.com/office/drawing/2014/main" id="{D4279018-C4AE-4071-B436-9D83FE2E2E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D4734B-37F7-4F5E-AE70-9686C0F7A8BF}"/>
              </a:ext>
            </a:extLst>
          </p:cNvPr>
          <p:cNvSpPr>
            <a:spLocks noGrp="1"/>
          </p:cNvSpPr>
          <p:nvPr>
            <p:ph type="sldNum" sz="quarter" idx="12"/>
          </p:nvPr>
        </p:nvSpPr>
        <p:spPr/>
        <p:txBody>
          <a:bodyPr/>
          <a:lstStyle/>
          <a:p>
            <a:fld id="{25D1309A-7690-4967-82B9-03D50433F604}" type="slidenum">
              <a:rPr lang="zh-CN" altLang="en-US" smtClean="0"/>
              <a:t>‹#›</a:t>
            </a:fld>
            <a:endParaRPr lang="zh-CN" altLang="en-US"/>
          </a:p>
        </p:txBody>
      </p:sp>
    </p:spTree>
    <p:extLst>
      <p:ext uri="{BB962C8B-B14F-4D97-AF65-F5344CB8AC3E}">
        <p14:creationId xmlns:p14="http://schemas.microsoft.com/office/powerpoint/2010/main" val="347107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A09278-A807-4AEC-85DE-C4F53E711D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C7A411-FB50-4FF7-B979-5A3FB7738A8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9D85EF7-DE17-496D-9752-0D0C6F29FE03}"/>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F44A6CD-5E5F-4F80-B43A-34073751752A}"/>
              </a:ext>
            </a:extLst>
          </p:cNvPr>
          <p:cNvSpPr>
            <a:spLocks noGrp="1"/>
          </p:cNvSpPr>
          <p:nvPr>
            <p:ph type="dt" sz="half" idx="10"/>
          </p:nvPr>
        </p:nvSpPr>
        <p:spPr/>
        <p:txBody>
          <a:bodyPr/>
          <a:lstStyle/>
          <a:p>
            <a:fld id="{37358E89-DB3B-430A-B67F-A9DD65136076}" type="datetimeFigureOut">
              <a:rPr lang="zh-CN" altLang="en-US" smtClean="0"/>
              <a:t>2017/12/29</a:t>
            </a:fld>
            <a:endParaRPr lang="zh-CN" altLang="en-US"/>
          </a:p>
        </p:txBody>
      </p:sp>
      <p:sp>
        <p:nvSpPr>
          <p:cNvPr id="6" name="页脚占位符 5">
            <a:extLst>
              <a:ext uri="{FF2B5EF4-FFF2-40B4-BE49-F238E27FC236}">
                <a16:creationId xmlns:a16="http://schemas.microsoft.com/office/drawing/2014/main" id="{E81535F0-F785-49DC-86C8-F2A269D0F10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E9CE9CA-A297-46CB-A943-8AA3BF953C7A}"/>
              </a:ext>
            </a:extLst>
          </p:cNvPr>
          <p:cNvSpPr>
            <a:spLocks noGrp="1"/>
          </p:cNvSpPr>
          <p:nvPr>
            <p:ph type="sldNum" sz="quarter" idx="12"/>
          </p:nvPr>
        </p:nvSpPr>
        <p:spPr/>
        <p:txBody>
          <a:bodyPr/>
          <a:lstStyle/>
          <a:p>
            <a:fld id="{25D1309A-7690-4967-82B9-03D50433F604}" type="slidenum">
              <a:rPr lang="zh-CN" altLang="en-US" smtClean="0"/>
              <a:t>‹#›</a:t>
            </a:fld>
            <a:endParaRPr lang="zh-CN" altLang="en-US"/>
          </a:p>
        </p:txBody>
      </p:sp>
    </p:spTree>
    <p:extLst>
      <p:ext uri="{BB962C8B-B14F-4D97-AF65-F5344CB8AC3E}">
        <p14:creationId xmlns:p14="http://schemas.microsoft.com/office/powerpoint/2010/main" val="888977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31783A-CBC2-4EF0-B269-6662A69AF17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A912F13-DC85-4451-B2F9-6FD3ECBFF7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8D28E85-C07C-4283-A01C-8844809B507A}"/>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05C6AB0-81B1-40C9-B1A9-1BD27369BE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4D2788D-5AF2-4C43-86F6-31B048C57E0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F1D93DF-E1C5-4A5E-8B3D-79B69ABADB21}"/>
              </a:ext>
            </a:extLst>
          </p:cNvPr>
          <p:cNvSpPr>
            <a:spLocks noGrp="1"/>
          </p:cNvSpPr>
          <p:nvPr>
            <p:ph type="dt" sz="half" idx="10"/>
          </p:nvPr>
        </p:nvSpPr>
        <p:spPr/>
        <p:txBody>
          <a:bodyPr/>
          <a:lstStyle/>
          <a:p>
            <a:fld id="{37358E89-DB3B-430A-B67F-A9DD65136076}" type="datetimeFigureOut">
              <a:rPr lang="zh-CN" altLang="en-US" smtClean="0"/>
              <a:t>2017/12/29</a:t>
            </a:fld>
            <a:endParaRPr lang="zh-CN" altLang="en-US"/>
          </a:p>
        </p:txBody>
      </p:sp>
      <p:sp>
        <p:nvSpPr>
          <p:cNvPr id="8" name="页脚占位符 7">
            <a:extLst>
              <a:ext uri="{FF2B5EF4-FFF2-40B4-BE49-F238E27FC236}">
                <a16:creationId xmlns:a16="http://schemas.microsoft.com/office/drawing/2014/main" id="{C91015E5-398D-44AF-8FCC-D9863D3CB36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753F8EC-5A4F-47DD-AF16-6D26D88C2128}"/>
              </a:ext>
            </a:extLst>
          </p:cNvPr>
          <p:cNvSpPr>
            <a:spLocks noGrp="1"/>
          </p:cNvSpPr>
          <p:nvPr>
            <p:ph type="sldNum" sz="quarter" idx="12"/>
          </p:nvPr>
        </p:nvSpPr>
        <p:spPr/>
        <p:txBody>
          <a:bodyPr/>
          <a:lstStyle/>
          <a:p>
            <a:fld id="{25D1309A-7690-4967-82B9-03D50433F604}" type="slidenum">
              <a:rPr lang="zh-CN" altLang="en-US" smtClean="0"/>
              <a:t>‹#›</a:t>
            </a:fld>
            <a:endParaRPr lang="zh-CN" altLang="en-US"/>
          </a:p>
        </p:txBody>
      </p:sp>
    </p:spTree>
    <p:extLst>
      <p:ext uri="{BB962C8B-B14F-4D97-AF65-F5344CB8AC3E}">
        <p14:creationId xmlns:p14="http://schemas.microsoft.com/office/powerpoint/2010/main" val="2303145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806DD-1255-441D-90FE-73BED682D5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1BF8002-CC61-4313-B96E-B6303664EE8B}"/>
              </a:ext>
            </a:extLst>
          </p:cNvPr>
          <p:cNvSpPr>
            <a:spLocks noGrp="1"/>
          </p:cNvSpPr>
          <p:nvPr>
            <p:ph type="dt" sz="half" idx="10"/>
          </p:nvPr>
        </p:nvSpPr>
        <p:spPr/>
        <p:txBody>
          <a:bodyPr/>
          <a:lstStyle/>
          <a:p>
            <a:fld id="{37358E89-DB3B-430A-B67F-A9DD65136076}" type="datetimeFigureOut">
              <a:rPr lang="zh-CN" altLang="en-US" smtClean="0"/>
              <a:t>2017/12/29</a:t>
            </a:fld>
            <a:endParaRPr lang="zh-CN" altLang="en-US"/>
          </a:p>
        </p:txBody>
      </p:sp>
      <p:sp>
        <p:nvSpPr>
          <p:cNvPr id="4" name="页脚占位符 3">
            <a:extLst>
              <a:ext uri="{FF2B5EF4-FFF2-40B4-BE49-F238E27FC236}">
                <a16:creationId xmlns:a16="http://schemas.microsoft.com/office/drawing/2014/main" id="{E0A1FA77-6AE8-48B0-9BA5-C9B2B4B4C05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5065CE5-F0BC-417B-9AB1-C6ED9D0B3568}"/>
              </a:ext>
            </a:extLst>
          </p:cNvPr>
          <p:cNvSpPr>
            <a:spLocks noGrp="1"/>
          </p:cNvSpPr>
          <p:nvPr>
            <p:ph type="sldNum" sz="quarter" idx="12"/>
          </p:nvPr>
        </p:nvSpPr>
        <p:spPr/>
        <p:txBody>
          <a:bodyPr/>
          <a:lstStyle/>
          <a:p>
            <a:fld id="{25D1309A-7690-4967-82B9-03D50433F604}" type="slidenum">
              <a:rPr lang="zh-CN" altLang="en-US" smtClean="0"/>
              <a:t>‹#›</a:t>
            </a:fld>
            <a:endParaRPr lang="zh-CN" altLang="en-US"/>
          </a:p>
        </p:txBody>
      </p:sp>
    </p:spTree>
    <p:extLst>
      <p:ext uri="{BB962C8B-B14F-4D97-AF65-F5344CB8AC3E}">
        <p14:creationId xmlns:p14="http://schemas.microsoft.com/office/powerpoint/2010/main" val="325121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1A0D98D-D6F8-4AAB-9A29-B2BD681EC288}"/>
              </a:ext>
            </a:extLst>
          </p:cNvPr>
          <p:cNvSpPr>
            <a:spLocks noGrp="1"/>
          </p:cNvSpPr>
          <p:nvPr>
            <p:ph type="dt" sz="half" idx="10"/>
          </p:nvPr>
        </p:nvSpPr>
        <p:spPr/>
        <p:txBody>
          <a:bodyPr/>
          <a:lstStyle/>
          <a:p>
            <a:fld id="{37358E89-DB3B-430A-B67F-A9DD65136076}" type="datetimeFigureOut">
              <a:rPr lang="zh-CN" altLang="en-US" smtClean="0"/>
              <a:t>2017/12/29</a:t>
            </a:fld>
            <a:endParaRPr lang="zh-CN" altLang="en-US"/>
          </a:p>
        </p:txBody>
      </p:sp>
      <p:sp>
        <p:nvSpPr>
          <p:cNvPr id="3" name="页脚占位符 2">
            <a:extLst>
              <a:ext uri="{FF2B5EF4-FFF2-40B4-BE49-F238E27FC236}">
                <a16:creationId xmlns:a16="http://schemas.microsoft.com/office/drawing/2014/main" id="{610B17CC-CB3C-4FE4-A954-CBE4C26B00C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5C62647-C354-4D11-A9AC-316A13E16BB5}"/>
              </a:ext>
            </a:extLst>
          </p:cNvPr>
          <p:cNvSpPr>
            <a:spLocks noGrp="1"/>
          </p:cNvSpPr>
          <p:nvPr>
            <p:ph type="sldNum" sz="quarter" idx="12"/>
          </p:nvPr>
        </p:nvSpPr>
        <p:spPr/>
        <p:txBody>
          <a:bodyPr/>
          <a:lstStyle/>
          <a:p>
            <a:fld id="{25D1309A-7690-4967-82B9-03D50433F604}" type="slidenum">
              <a:rPr lang="zh-CN" altLang="en-US" smtClean="0"/>
              <a:t>‹#›</a:t>
            </a:fld>
            <a:endParaRPr lang="zh-CN" altLang="en-US"/>
          </a:p>
        </p:txBody>
      </p:sp>
    </p:spTree>
    <p:extLst>
      <p:ext uri="{BB962C8B-B14F-4D97-AF65-F5344CB8AC3E}">
        <p14:creationId xmlns:p14="http://schemas.microsoft.com/office/powerpoint/2010/main" val="4183063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6363B-9F41-4738-B28A-FD15C1094EE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972D0F7-4289-45BA-A46C-C118A7D0A3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3D0A615-1194-48FD-AAFA-344F71FA67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7E97EEA-5C7D-47F8-910D-1C30ED6606BA}"/>
              </a:ext>
            </a:extLst>
          </p:cNvPr>
          <p:cNvSpPr>
            <a:spLocks noGrp="1"/>
          </p:cNvSpPr>
          <p:nvPr>
            <p:ph type="dt" sz="half" idx="10"/>
          </p:nvPr>
        </p:nvSpPr>
        <p:spPr/>
        <p:txBody>
          <a:bodyPr/>
          <a:lstStyle/>
          <a:p>
            <a:fld id="{37358E89-DB3B-430A-B67F-A9DD65136076}" type="datetimeFigureOut">
              <a:rPr lang="zh-CN" altLang="en-US" smtClean="0"/>
              <a:t>2017/12/29</a:t>
            </a:fld>
            <a:endParaRPr lang="zh-CN" altLang="en-US"/>
          </a:p>
        </p:txBody>
      </p:sp>
      <p:sp>
        <p:nvSpPr>
          <p:cNvPr id="6" name="页脚占位符 5">
            <a:extLst>
              <a:ext uri="{FF2B5EF4-FFF2-40B4-BE49-F238E27FC236}">
                <a16:creationId xmlns:a16="http://schemas.microsoft.com/office/drawing/2014/main" id="{0A2497B8-3473-46EA-B909-3714FF5BE0E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98ECD1-BF00-4E11-8D9E-59719E884754}"/>
              </a:ext>
            </a:extLst>
          </p:cNvPr>
          <p:cNvSpPr>
            <a:spLocks noGrp="1"/>
          </p:cNvSpPr>
          <p:nvPr>
            <p:ph type="sldNum" sz="quarter" idx="12"/>
          </p:nvPr>
        </p:nvSpPr>
        <p:spPr/>
        <p:txBody>
          <a:bodyPr/>
          <a:lstStyle/>
          <a:p>
            <a:fld id="{25D1309A-7690-4967-82B9-03D50433F604}" type="slidenum">
              <a:rPr lang="zh-CN" altLang="en-US" smtClean="0"/>
              <a:t>‹#›</a:t>
            </a:fld>
            <a:endParaRPr lang="zh-CN" altLang="en-US"/>
          </a:p>
        </p:txBody>
      </p:sp>
    </p:spTree>
    <p:extLst>
      <p:ext uri="{BB962C8B-B14F-4D97-AF65-F5344CB8AC3E}">
        <p14:creationId xmlns:p14="http://schemas.microsoft.com/office/powerpoint/2010/main" val="2781410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E32176-A389-4B73-AEDF-9914E7A3D05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2B967E0-6767-48F7-B540-4396791A95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A6BBC2-1786-41E9-A583-B9D8FA245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AA615FF-2E75-4C2F-9FE5-1B0660580126}"/>
              </a:ext>
            </a:extLst>
          </p:cNvPr>
          <p:cNvSpPr>
            <a:spLocks noGrp="1"/>
          </p:cNvSpPr>
          <p:nvPr>
            <p:ph type="dt" sz="half" idx="10"/>
          </p:nvPr>
        </p:nvSpPr>
        <p:spPr/>
        <p:txBody>
          <a:bodyPr/>
          <a:lstStyle/>
          <a:p>
            <a:fld id="{37358E89-DB3B-430A-B67F-A9DD65136076}" type="datetimeFigureOut">
              <a:rPr lang="zh-CN" altLang="en-US" smtClean="0"/>
              <a:t>2017/12/29</a:t>
            </a:fld>
            <a:endParaRPr lang="zh-CN" altLang="en-US"/>
          </a:p>
        </p:txBody>
      </p:sp>
      <p:sp>
        <p:nvSpPr>
          <p:cNvPr id="6" name="页脚占位符 5">
            <a:extLst>
              <a:ext uri="{FF2B5EF4-FFF2-40B4-BE49-F238E27FC236}">
                <a16:creationId xmlns:a16="http://schemas.microsoft.com/office/drawing/2014/main" id="{3AC8B642-E7C1-4B43-8C62-FE92896F76B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64D3DE2-6327-4DB6-9615-E3DBE741573E}"/>
              </a:ext>
            </a:extLst>
          </p:cNvPr>
          <p:cNvSpPr>
            <a:spLocks noGrp="1"/>
          </p:cNvSpPr>
          <p:nvPr>
            <p:ph type="sldNum" sz="quarter" idx="12"/>
          </p:nvPr>
        </p:nvSpPr>
        <p:spPr/>
        <p:txBody>
          <a:bodyPr/>
          <a:lstStyle/>
          <a:p>
            <a:fld id="{25D1309A-7690-4967-82B9-03D50433F604}" type="slidenum">
              <a:rPr lang="zh-CN" altLang="en-US" smtClean="0"/>
              <a:t>‹#›</a:t>
            </a:fld>
            <a:endParaRPr lang="zh-CN" altLang="en-US"/>
          </a:p>
        </p:txBody>
      </p:sp>
    </p:spTree>
    <p:extLst>
      <p:ext uri="{BB962C8B-B14F-4D97-AF65-F5344CB8AC3E}">
        <p14:creationId xmlns:p14="http://schemas.microsoft.com/office/powerpoint/2010/main" val="419028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D58916B-99B5-4403-8AA3-E8885C190C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C835E99-6109-40BA-BC85-173D368CA5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E122EDD-CFC5-4167-ADD2-DE8B9D6D58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358E89-DB3B-430A-B67F-A9DD65136076}" type="datetimeFigureOut">
              <a:rPr lang="zh-CN" altLang="en-US" smtClean="0"/>
              <a:t>2017/12/29</a:t>
            </a:fld>
            <a:endParaRPr lang="zh-CN" altLang="en-US"/>
          </a:p>
        </p:txBody>
      </p:sp>
      <p:sp>
        <p:nvSpPr>
          <p:cNvPr id="5" name="页脚占位符 4">
            <a:extLst>
              <a:ext uri="{FF2B5EF4-FFF2-40B4-BE49-F238E27FC236}">
                <a16:creationId xmlns:a16="http://schemas.microsoft.com/office/drawing/2014/main" id="{35F545DF-F84A-41AA-8414-67BFC45C5D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DE66AE9-85D3-4F0F-BDF4-64293BFD66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D1309A-7690-4967-82B9-03D50433F604}" type="slidenum">
              <a:rPr lang="zh-CN" altLang="en-US" smtClean="0"/>
              <a:t>‹#›</a:t>
            </a:fld>
            <a:endParaRPr lang="zh-CN" altLang="en-US"/>
          </a:p>
        </p:txBody>
      </p:sp>
      <p:pic>
        <p:nvPicPr>
          <p:cNvPr id="10" name="图片 9" descr="图片包含 户外&#10;&#10;已生成高可信度的说明">
            <a:extLst>
              <a:ext uri="{FF2B5EF4-FFF2-40B4-BE49-F238E27FC236}">
                <a16:creationId xmlns:a16="http://schemas.microsoft.com/office/drawing/2014/main" id="{633F794A-4276-47A6-94C9-D231811918D1}"/>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b="16009"/>
          <a:stretch/>
        </p:blipFill>
        <p:spPr>
          <a:xfrm>
            <a:off x="-1" y="0"/>
            <a:ext cx="12198485" cy="6857999"/>
          </a:xfrm>
          <a:prstGeom prst="rect">
            <a:avLst/>
          </a:prstGeom>
        </p:spPr>
      </p:pic>
      <p:sp>
        <p:nvSpPr>
          <p:cNvPr id="11" name="矩形 10">
            <a:extLst>
              <a:ext uri="{FF2B5EF4-FFF2-40B4-BE49-F238E27FC236}">
                <a16:creationId xmlns:a16="http://schemas.microsoft.com/office/drawing/2014/main" id="{AD4EC9FD-EB64-4EBF-8872-4596A8F480F6}"/>
              </a:ext>
            </a:extLst>
          </p:cNvPr>
          <p:cNvSpPr/>
          <p:nvPr userDrawn="1"/>
        </p:nvSpPr>
        <p:spPr bwMode="auto">
          <a:xfrm>
            <a:off x="1" y="1"/>
            <a:ext cx="12198483" cy="6857998"/>
          </a:xfrm>
          <a:prstGeom prst="rect">
            <a:avLst/>
          </a:prstGeom>
          <a:solidFill>
            <a:schemeClr val="tx1">
              <a:alpha val="82000"/>
            </a:schemeClr>
          </a:solidFill>
          <a:ln>
            <a:noFill/>
          </a:ln>
        </p:spPr>
        <p:txBody>
          <a:bodyPr rtlCol="0" anchor="ctr">
            <a:noAutofit/>
          </a:bodyPr>
          <a:lstStyle/>
          <a:p>
            <a:pPr algn="l" eaLnBrk="1" hangingPunct="1">
              <a:spcBef>
                <a:spcPct val="0"/>
              </a:spcBef>
              <a:buFontTx/>
              <a:buNone/>
            </a:pPr>
            <a:endParaRPr lang="zh-CN" altLang="en-US" sz="1800" dirty="0">
              <a:latin typeface="方正黑体简体" panose="02010601030101010101" pitchFamily="2" charset="-122"/>
              <a:ea typeface="方正黑体简体" panose="02010601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3FA41A17-481B-4B9F-B673-CC9B72CD4C4B}"/>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r="53164" b="73406"/>
          <a:stretch/>
        </p:blipFill>
        <p:spPr>
          <a:xfrm>
            <a:off x="10158440" y="27507"/>
            <a:ext cx="1943865" cy="858838"/>
          </a:xfrm>
          <a:prstGeom prst="rect">
            <a:avLst/>
          </a:prstGeom>
        </p:spPr>
      </p:pic>
    </p:spTree>
    <p:extLst>
      <p:ext uri="{BB962C8B-B14F-4D97-AF65-F5344CB8AC3E}">
        <p14:creationId xmlns:p14="http://schemas.microsoft.com/office/powerpoint/2010/main" val="272691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图片 12" descr="图片包含 工厂&#10;&#10;已生成极高可信度的说明">
            <a:extLst>
              <a:ext uri="{FF2B5EF4-FFF2-40B4-BE49-F238E27FC236}">
                <a16:creationId xmlns:a16="http://schemas.microsoft.com/office/drawing/2014/main" id="{5B571CF0-78F6-4F89-9781-2411F6E56927}"/>
              </a:ext>
            </a:extLst>
          </p:cNvPr>
          <p:cNvPicPr>
            <a:picLocks noChangeAspect="1"/>
          </p:cNvPicPr>
          <p:nvPr/>
        </p:nvPicPr>
        <p:blipFill rotWithShape="1">
          <a:blip r:embed="rId2">
            <a:extLst>
              <a:ext uri="{28A0092B-C50C-407E-A947-70E740481C1C}">
                <a14:useLocalDpi xmlns:a14="http://schemas.microsoft.com/office/drawing/2010/main" val="0"/>
              </a:ext>
            </a:extLst>
          </a:blip>
          <a:srcRect l="9876" t="1328" r="9876" b="31784"/>
          <a:stretch/>
        </p:blipFill>
        <p:spPr>
          <a:xfrm>
            <a:off x="0" y="0"/>
            <a:ext cx="12192000" cy="6858000"/>
          </a:xfrm>
          <a:prstGeom prst="rect">
            <a:avLst/>
          </a:prstGeom>
        </p:spPr>
      </p:pic>
      <p:sp>
        <p:nvSpPr>
          <p:cNvPr id="2" name="矩形 1"/>
          <p:cNvSpPr/>
          <p:nvPr/>
        </p:nvSpPr>
        <p:spPr bwMode="auto">
          <a:xfrm>
            <a:off x="0" y="0"/>
            <a:ext cx="12192000" cy="6858000"/>
          </a:xfrm>
          <a:prstGeom prst="rect">
            <a:avLst/>
          </a:prstGeom>
          <a:solidFill>
            <a:schemeClr val="tx1">
              <a:alpha val="60000"/>
            </a:schemeClr>
          </a:solidFill>
          <a:ln>
            <a:noFill/>
          </a:ln>
          <a:extLst/>
        </p:spPr>
        <p:txBody>
          <a:bodyPr rtlCol="0" anchor="ctr">
            <a:spAutoFit/>
          </a:bodyPr>
          <a:lstStyle/>
          <a:p>
            <a:pPr algn="l" eaLnBrk="1" hangingPunct="1">
              <a:spcBef>
                <a:spcPct val="0"/>
              </a:spcBef>
              <a:buFontTx/>
              <a:buNone/>
            </a:pPr>
            <a:endParaRPr lang="zh-CN" altLang="en-US" sz="1800" dirty="0">
              <a:latin typeface="方正黑体简体" panose="02010601030101010101" pitchFamily="2" charset="-122"/>
              <a:ea typeface="方正黑体简体" panose="02010601030101010101" pitchFamily="2" charset="-122"/>
              <a:cs typeface="Times New Roman" panose="02020603050405020304" pitchFamily="18" charset="0"/>
            </a:endParaRPr>
          </a:p>
        </p:txBody>
      </p:sp>
      <p:pic>
        <p:nvPicPr>
          <p:cNvPr id="17" name="图片 16">
            <a:extLst>
              <a:ext uri="{FF2B5EF4-FFF2-40B4-BE49-F238E27FC236}">
                <a16:creationId xmlns:a16="http://schemas.microsoft.com/office/drawing/2014/main" id="{8C5A7F42-173A-4075-AF7D-CCE08C168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991" y="1185014"/>
            <a:ext cx="1070285" cy="1070285"/>
          </a:xfrm>
          <a:prstGeom prst="rect">
            <a:avLst/>
          </a:prstGeom>
        </p:spPr>
      </p:pic>
      <p:sp>
        <p:nvSpPr>
          <p:cNvPr id="15" name="文本框 14">
            <a:extLst>
              <a:ext uri="{FF2B5EF4-FFF2-40B4-BE49-F238E27FC236}">
                <a16:creationId xmlns:a16="http://schemas.microsoft.com/office/drawing/2014/main" id="{5BCD1BB1-6490-4210-BD89-2ECB3B0AF4F2}"/>
              </a:ext>
            </a:extLst>
          </p:cNvPr>
          <p:cNvSpPr txBox="1"/>
          <p:nvPr/>
        </p:nvSpPr>
        <p:spPr>
          <a:xfrm>
            <a:off x="1887100" y="3560986"/>
            <a:ext cx="8476100" cy="461665"/>
          </a:xfrm>
          <a:prstGeom prst="rect">
            <a:avLst/>
          </a:prstGeom>
          <a:noFill/>
        </p:spPr>
        <p:txBody>
          <a:bodyPr wrap="square" rtlCol="0">
            <a:spAutoFit/>
          </a:bodyPr>
          <a:lstStyle/>
          <a:p>
            <a:pPr algn="dist"/>
            <a:r>
              <a:rPr lang="zh-CN" altLang="en-US" sz="2400" dirty="0">
                <a:solidFill>
                  <a:schemeClr val="bg1"/>
                </a:solidFill>
                <a:latin typeface="思源宋体 CN Light" panose="02020300000000000000" pitchFamily="18" charset="-122"/>
                <a:ea typeface="思源宋体 CN Light" panose="02020300000000000000" pitchFamily="18" charset="-122"/>
                <a:cs typeface="+mn-ea"/>
                <a:sym typeface="+mn-lt"/>
              </a:rPr>
              <a:t>站在高处</a:t>
            </a:r>
            <a:r>
              <a:rPr lang="en-US" altLang="zh-CN" sz="2400" dirty="0">
                <a:solidFill>
                  <a:schemeClr val="bg1"/>
                </a:solidFill>
                <a:latin typeface="思源宋体 CN Light" panose="02020300000000000000" pitchFamily="18" charset="-122"/>
                <a:ea typeface="思源宋体 CN Light" panose="02020300000000000000" pitchFamily="18" charset="-122"/>
                <a:cs typeface="+mn-ea"/>
                <a:sym typeface="+mn-lt"/>
              </a:rPr>
              <a:t>·</a:t>
            </a:r>
            <a:r>
              <a:rPr lang="zh-CN" altLang="en-US" sz="2400" dirty="0">
                <a:solidFill>
                  <a:schemeClr val="bg1"/>
                </a:solidFill>
                <a:latin typeface="思源宋体 CN Light" panose="02020300000000000000" pitchFamily="18" charset="-122"/>
                <a:ea typeface="思源宋体 CN Light" panose="02020300000000000000" pitchFamily="18" charset="-122"/>
                <a:cs typeface="+mn-ea"/>
                <a:sym typeface="+mn-lt"/>
              </a:rPr>
              <a:t>重新理解财富</a:t>
            </a:r>
          </a:p>
        </p:txBody>
      </p:sp>
      <p:sp>
        <p:nvSpPr>
          <p:cNvPr id="25" name="文本框 24">
            <a:extLst>
              <a:ext uri="{FF2B5EF4-FFF2-40B4-BE49-F238E27FC236}">
                <a16:creationId xmlns:a16="http://schemas.microsoft.com/office/drawing/2014/main" id="{0470CB83-EB62-4B2C-838B-A9810D33210E}"/>
              </a:ext>
            </a:extLst>
          </p:cNvPr>
          <p:cNvSpPr txBox="1"/>
          <p:nvPr/>
        </p:nvSpPr>
        <p:spPr>
          <a:xfrm>
            <a:off x="1849001" y="1116473"/>
            <a:ext cx="8608290" cy="2308324"/>
          </a:xfrm>
          <a:prstGeom prst="rect">
            <a:avLst/>
          </a:prstGeom>
          <a:effectLst>
            <a:outerShdw blurRad="50800" dist="38100" dir="2700000" algn="tl" rotWithShape="0">
              <a:prstClr val="black">
                <a:alpha val="40000"/>
              </a:prstClr>
            </a:outerShdw>
          </a:effectLst>
        </p:spPr>
        <p:txBody>
          <a:bodyPr wrap="square">
            <a:spAutoFit/>
          </a:bodyPr>
          <a:lstStyle>
            <a:defPPr>
              <a:defRPr lang="zh-CN"/>
            </a:defPPr>
            <a:lvl1pPr algn="dist" defTabSz="914217">
              <a:defRPr sz="4400" b="1" spc="150">
                <a:gradFill>
                  <a:gsLst>
                    <a:gs pos="0">
                      <a:srgbClr val="86632F"/>
                    </a:gs>
                    <a:gs pos="26000">
                      <a:srgbClr val="E6DFA4"/>
                    </a:gs>
                    <a:gs pos="100000">
                      <a:srgbClr val="C3974D"/>
                    </a:gs>
                    <a:gs pos="78000">
                      <a:srgbClr val="F4DAAA"/>
                    </a:gs>
                    <a:gs pos="52000">
                      <a:srgbClr val="DABA80"/>
                    </a:gs>
                  </a:gsLst>
                  <a:lin ang="5400000" scaled="0"/>
                </a:gradFill>
                <a:latin typeface="微软雅黑" panose="020B0503020204020204" pitchFamily="34" charset="-122"/>
                <a:ea typeface="微软雅黑" panose="020B0503020204020204" pitchFamily="34" charset="-122"/>
                <a:cs typeface="+mn-ea"/>
              </a:defRPr>
            </a:lvl1pPr>
          </a:lstStyle>
          <a:p>
            <a:endParaRPr lang="en-US" altLang="zh-CN" sz="7200" b="0" dirty="0">
              <a:latin typeface="站酷高端黑" panose="02010600030101010101" pitchFamily="2" charset="-122"/>
              <a:ea typeface="站酷高端黑" panose="02010600030101010101" pitchFamily="2" charset="-122"/>
              <a:sym typeface="+mn-lt"/>
            </a:endParaRPr>
          </a:p>
          <a:p>
            <a:r>
              <a:rPr lang="zh-CN" altLang="en-US" sz="7200" b="0" dirty="0">
                <a:gradFill>
                  <a:gsLst>
                    <a:gs pos="0">
                      <a:srgbClr val="86632F"/>
                    </a:gs>
                    <a:gs pos="100000">
                      <a:srgbClr val="D0B067"/>
                    </a:gs>
                    <a:gs pos="41000">
                      <a:srgbClr val="F4DAAA"/>
                    </a:gs>
                    <a:gs pos="52000">
                      <a:srgbClr val="DABA80"/>
                    </a:gs>
                  </a:gsLst>
                  <a:lin ang="5400000" scaled="0"/>
                </a:gradFill>
                <a:latin typeface="站酷高端黑" panose="02010600030101010101" pitchFamily="2" charset="-122"/>
                <a:ea typeface="站酷高端黑" panose="02010600030101010101" pitchFamily="2" charset="-122"/>
                <a:sym typeface="+mn-lt"/>
              </a:rPr>
              <a:t>香帅的北大金融学课</a:t>
            </a:r>
          </a:p>
        </p:txBody>
      </p:sp>
    </p:spTree>
    <p:extLst>
      <p:ext uri="{BB962C8B-B14F-4D97-AF65-F5344CB8AC3E}">
        <p14:creationId xmlns:p14="http://schemas.microsoft.com/office/powerpoint/2010/main" val="1549687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椭圆 29">
            <a:extLst/>
          </p:cNvPr>
          <p:cNvSpPr/>
          <p:nvPr/>
        </p:nvSpPr>
        <p:spPr>
          <a:xfrm>
            <a:off x="8014547" y="1907952"/>
            <a:ext cx="2126321" cy="2174224"/>
          </a:xfrm>
          <a:prstGeom prst="ellipse">
            <a:avLst/>
          </a:prstGeom>
          <a:solidFill>
            <a:srgbClr val="B1985F">
              <a:alpha val="20000"/>
            </a:srgbClr>
          </a:solidFill>
          <a:ln w="130175">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bg1"/>
              </a:solidFill>
            </a:endParaRPr>
          </a:p>
        </p:txBody>
      </p:sp>
      <p:sp>
        <p:nvSpPr>
          <p:cNvPr id="29" name="椭圆 28">
            <a:extLst/>
          </p:cNvPr>
          <p:cNvSpPr/>
          <p:nvPr/>
        </p:nvSpPr>
        <p:spPr>
          <a:xfrm>
            <a:off x="5032210" y="1907952"/>
            <a:ext cx="2126321" cy="2174224"/>
          </a:xfrm>
          <a:prstGeom prst="ellipse">
            <a:avLst/>
          </a:prstGeom>
          <a:solidFill>
            <a:srgbClr val="B1985F">
              <a:alpha val="20000"/>
            </a:srgbClr>
          </a:solidFill>
          <a:ln w="130175">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bg1"/>
              </a:solidFill>
            </a:endParaRPr>
          </a:p>
        </p:txBody>
      </p:sp>
      <p:sp>
        <p:nvSpPr>
          <p:cNvPr id="56" name="椭圆 55">
            <a:extLst>
              <a:ext uri="{FF2B5EF4-FFF2-40B4-BE49-F238E27FC236}">
                <a16:creationId xmlns:a16="http://schemas.microsoft.com/office/drawing/2014/main" id="{8158B191-E462-4FA8-AFD2-EACA291F6EB8}"/>
              </a:ext>
            </a:extLst>
          </p:cNvPr>
          <p:cNvSpPr/>
          <p:nvPr/>
        </p:nvSpPr>
        <p:spPr>
          <a:xfrm>
            <a:off x="2065235" y="1920384"/>
            <a:ext cx="2126321" cy="2174224"/>
          </a:xfrm>
          <a:prstGeom prst="ellipse">
            <a:avLst/>
          </a:prstGeom>
          <a:solidFill>
            <a:srgbClr val="B1985F">
              <a:alpha val="20000"/>
            </a:srgbClr>
          </a:solidFill>
          <a:ln w="130175">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bg1"/>
              </a:solidFill>
            </a:endParaRPr>
          </a:p>
        </p:txBody>
      </p:sp>
      <p:sp>
        <p:nvSpPr>
          <p:cNvPr id="46" name="文本框 2">
            <a:extLst>
              <a:ext uri="{FF2B5EF4-FFF2-40B4-BE49-F238E27FC236}">
                <a16:creationId xmlns:a16="http://schemas.microsoft.com/office/drawing/2014/main" id="{F0716089-B668-42AE-AE44-4BA151D2A12A}"/>
              </a:ext>
            </a:extLst>
          </p:cNvPr>
          <p:cNvSpPr txBox="1">
            <a:spLocks noChangeArrowheads="1"/>
          </p:cNvSpPr>
          <p:nvPr/>
        </p:nvSpPr>
        <p:spPr bwMode="auto">
          <a:xfrm>
            <a:off x="553085" y="360363"/>
            <a:ext cx="83078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kumimoji="1" lang="zh-CN" altLang="en-US" sz="2000" b="1" dirty="0">
                <a:solidFill>
                  <a:schemeClr val="bg1"/>
                </a:solidFill>
                <a:latin typeface="+mn-lt"/>
                <a:ea typeface="+mn-ea"/>
                <a:cs typeface="+mn-ea"/>
              </a:rPr>
              <a:t>第</a:t>
            </a:r>
            <a:r>
              <a:rPr kumimoji="1" lang="en-US" altLang="zh-CN" sz="2000" b="1" dirty="0">
                <a:solidFill>
                  <a:schemeClr val="bg1"/>
                </a:solidFill>
                <a:latin typeface="+mn-lt"/>
                <a:ea typeface="+mn-ea"/>
                <a:cs typeface="+mn-ea"/>
              </a:rPr>
              <a:t>3</a:t>
            </a:r>
            <a:r>
              <a:rPr kumimoji="1" lang="zh-CN" altLang="en-US" sz="2000" b="1" dirty="0">
                <a:solidFill>
                  <a:schemeClr val="bg1"/>
                </a:solidFill>
                <a:latin typeface="+mn-lt"/>
                <a:ea typeface="+mn-ea"/>
                <a:cs typeface="+mn-ea"/>
              </a:rPr>
              <a:t>课  基准利率：你是经济冷热的调节器吗？</a:t>
            </a:r>
          </a:p>
        </p:txBody>
      </p:sp>
      <p:sp>
        <p:nvSpPr>
          <p:cNvPr id="47" name="文本框 10">
            <a:extLst>
              <a:ext uri="{FF2B5EF4-FFF2-40B4-BE49-F238E27FC236}">
                <a16:creationId xmlns:a16="http://schemas.microsoft.com/office/drawing/2014/main" id="{103B412B-B5E7-4F99-B633-08D3EF440972}"/>
              </a:ext>
            </a:extLst>
          </p:cNvPr>
          <p:cNvSpPr txBox="1">
            <a:spLocks noChangeArrowheads="1"/>
          </p:cNvSpPr>
          <p:nvPr/>
        </p:nvSpPr>
        <p:spPr bwMode="auto">
          <a:xfrm>
            <a:off x="1699554" y="1032442"/>
            <a:ext cx="94128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solidFill>
                  <a:srgbClr val="B1985F"/>
                </a:solidFill>
                <a:latin typeface="+mn-lt"/>
                <a:ea typeface="+mn-ea"/>
                <a:cs typeface="+mn-ea"/>
              </a:rPr>
              <a:t>国家是怎么通过银行体系调控经济的呢？</a:t>
            </a:r>
          </a:p>
        </p:txBody>
      </p:sp>
      <p:sp>
        <p:nvSpPr>
          <p:cNvPr id="48" name="矩形: 圆角 47">
            <a:extLst>
              <a:ext uri="{FF2B5EF4-FFF2-40B4-BE49-F238E27FC236}">
                <a16:creationId xmlns:a16="http://schemas.microsoft.com/office/drawing/2014/main" id="{54A49FC3-586F-434F-9B1C-0D13D421A108}"/>
              </a:ext>
            </a:extLst>
          </p:cNvPr>
          <p:cNvSpPr/>
          <p:nvPr/>
        </p:nvSpPr>
        <p:spPr bwMode="auto">
          <a:xfrm>
            <a:off x="658287" y="1097509"/>
            <a:ext cx="869682" cy="331054"/>
          </a:xfrm>
          <a:prstGeom prst="round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rtlCol="0" anchor="ctr">
            <a:noAutofit/>
          </a:bodyPr>
          <a:lstStyle/>
          <a:p>
            <a:pPr algn="ctr" eaLnBrk="1" hangingPunct="1">
              <a:spcBef>
                <a:spcPct val="0"/>
              </a:spcBef>
              <a:buFontTx/>
              <a:buNone/>
            </a:pPr>
            <a:r>
              <a:rPr lang="zh-CN" altLang="en-US" sz="2000" dirty="0">
                <a:solidFill>
                  <a:schemeClr val="bg1"/>
                </a:solidFill>
                <a:cs typeface="+mn-ea"/>
                <a:sym typeface="+mn-lt"/>
              </a:rPr>
              <a:t>要点</a:t>
            </a:r>
            <a:r>
              <a:rPr lang="en-US" altLang="zh-CN" sz="2000" dirty="0">
                <a:solidFill>
                  <a:schemeClr val="bg1"/>
                </a:solidFill>
                <a:cs typeface="+mn-ea"/>
                <a:sym typeface="+mn-lt"/>
              </a:rPr>
              <a:t>1</a:t>
            </a:r>
            <a:endParaRPr lang="zh-CN" altLang="en-US" sz="2000" dirty="0">
              <a:solidFill>
                <a:schemeClr val="bg1"/>
              </a:solidFill>
              <a:cs typeface="+mn-ea"/>
              <a:sym typeface="+mn-lt"/>
            </a:endParaRPr>
          </a:p>
        </p:txBody>
      </p:sp>
      <p:sp>
        <p:nvSpPr>
          <p:cNvPr id="31" name="TextBox 13">
            <a:extLst>
              <a:ext uri="{FF2B5EF4-FFF2-40B4-BE49-F238E27FC236}">
                <a16:creationId xmlns:a16="http://schemas.microsoft.com/office/drawing/2014/main" id="{4AADAF28-7F5F-4675-A109-82A96E1EA191}"/>
              </a:ext>
            </a:extLst>
          </p:cNvPr>
          <p:cNvSpPr txBox="1"/>
          <p:nvPr/>
        </p:nvSpPr>
        <p:spPr>
          <a:xfrm>
            <a:off x="3469129" y="4389498"/>
            <a:ext cx="2226288" cy="707886"/>
          </a:xfrm>
          <a:prstGeom prst="rect">
            <a:avLst/>
          </a:prstGeom>
          <a:noFill/>
        </p:spPr>
        <p:txBody>
          <a:bodyPr wrap="square" rtlCol="0">
            <a:spAutoFit/>
          </a:bodyPr>
          <a:lstStyle/>
          <a:p>
            <a:pPr algn="ctr"/>
            <a:r>
              <a:rPr lang="zh-CN" altLang="en-US" sz="2000" dirty="0">
                <a:solidFill>
                  <a:schemeClr val="bg1">
                    <a:lumMod val="85000"/>
                  </a:schemeClr>
                </a:solidFill>
                <a:latin typeface="+mn-ea"/>
              </a:rPr>
              <a:t>存款</a:t>
            </a:r>
            <a:endParaRPr lang="en-US" altLang="zh-CN" sz="2000" dirty="0">
              <a:solidFill>
                <a:schemeClr val="bg1">
                  <a:lumMod val="85000"/>
                </a:schemeClr>
              </a:solidFill>
              <a:latin typeface="+mn-ea"/>
            </a:endParaRPr>
          </a:p>
          <a:p>
            <a:pPr algn="ctr"/>
            <a:r>
              <a:rPr lang="zh-CN" altLang="en-US" sz="2000" dirty="0">
                <a:solidFill>
                  <a:schemeClr val="bg1">
                    <a:lumMod val="85000"/>
                  </a:schemeClr>
                </a:solidFill>
                <a:latin typeface="+mn-ea"/>
              </a:rPr>
              <a:t>准备金率</a:t>
            </a:r>
          </a:p>
        </p:txBody>
      </p:sp>
      <p:sp>
        <p:nvSpPr>
          <p:cNvPr id="32" name="TextBox 14">
            <a:extLst>
              <a:ext uri="{FF2B5EF4-FFF2-40B4-BE49-F238E27FC236}">
                <a16:creationId xmlns:a16="http://schemas.microsoft.com/office/drawing/2014/main" id="{2215872D-AE8A-46FC-A3FA-15841BA455E7}"/>
              </a:ext>
            </a:extLst>
          </p:cNvPr>
          <p:cNvSpPr txBox="1"/>
          <p:nvPr/>
        </p:nvSpPr>
        <p:spPr>
          <a:xfrm>
            <a:off x="6996744" y="4300196"/>
            <a:ext cx="1276200" cy="1200329"/>
          </a:xfrm>
          <a:prstGeom prst="rect">
            <a:avLst/>
          </a:prstGeom>
          <a:noFill/>
        </p:spPr>
        <p:txBody>
          <a:bodyPr wrap="square" rtlCol="0">
            <a:spAutoFit/>
          </a:bodyPr>
          <a:lstStyle>
            <a:defPPr>
              <a:defRPr lang="zh-CN"/>
            </a:defPPr>
            <a:lvl1pPr algn="ctr">
              <a:defRPr sz="2800">
                <a:solidFill>
                  <a:srgbClr val="B1985F"/>
                </a:solidFill>
                <a:latin typeface="+mn-ea"/>
              </a:defRPr>
            </a:lvl1pPr>
          </a:lstStyle>
          <a:p>
            <a:r>
              <a:rPr lang="zh-CN" altLang="en-US" sz="3600" dirty="0"/>
              <a:t>基准</a:t>
            </a:r>
            <a:endParaRPr lang="en-US" altLang="zh-CN" sz="3600" dirty="0"/>
          </a:p>
          <a:p>
            <a:r>
              <a:rPr lang="zh-CN" altLang="en-US" sz="3600" dirty="0"/>
              <a:t>利率</a:t>
            </a:r>
          </a:p>
        </p:txBody>
      </p:sp>
      <p:grpSp>
        <p:nvGrpSpPr>
          <p:cNvPr id="12" name="组合 11">
            <a:extLst>
              <a:ext uri="{FF2B5EF4-FFF2-40B4-BE49-F238E27FC236}">
                <a16:creationId xmlns:a16="http://schemas.microsoft.com/office/drawing/2014/main" id="{E3BB31F8-B9FE-49BF-A914-3136D8314D55}"/>
              </a:ext>
            </a:extLst>
          </p:cNvPr>
          <p:cNvGrpSpPr/>
          <p:nvPr/>
        </p:nvGrpSpPr>
        <p:grpSpPr>
          <a:xfrm>
            <a:off x="2220254" y="2086796"/>
            <a:ext cx="7748112" cy="1843357"/>
            <a:chOff x="1836600" y="4308862"/>
            <a:chExt cx="7748112" cy="1843357"/>
          </a:xfrm>
        </p:grpSpPr>
        <p:sp>
          <p:nvSpPr>
            <p:cNvPr id="6" name="任意多边形: 形状 5">
              <a:extLst>
                <a:ext uri="{FF2B5EF4-FFF2-40B4-BE49-F238E27FC236}">
                  <a16:creationId xmlns:a16="http://schemas.microsoft.com/office/drawing/2014/main" id="{FCB779F3-F37A-4942-9409-712B67E4DA93}"/>
                </a:ext>
              </a:extLst>
            </p:cNvPr>
            <p:cNvSpPr/>
            <p:nvPr/>
          </p:nvSpPr>
          <p:spPr>
            <a:xfrm>
              <a:off x="4003039" y="4972311"/>
              <a:ext cx="391161" cy="646331"/>
            </a:xfrm>
            <a:custGeom>
              <a:avLst/>
              <a:gdLst>
                <a:gd name="connsiteX0" fmla="*/ 0 w 441487"/>
                <a:gd name="connsiteY0" fmla="*/ 103291 h 516457"/>
                <a:gd name="connsiteX1" fmla="*/ 220744 w 441487"/>
                <a:gd name="connsiteY1" fmla="*/ 103291 h 516457"/>
                <a:gd name="connsiteX2" fmla="*/ 220744 w 441487"/>
                <a:gd name="connsiteY2" fmla="*/ 0 h 516457"/>
                <a:gd name="connsiteX3" fmla="*/ 441487 w 441487"/>
                <a:gd name="connsiteY3" fmla="*/ 258229 h 516457"/>
                <a:gd name="connsiteX4" fmla="*/ 220744 w 441487"/>
                <a:gd name="connsiteY4" fmla="*/ 516457 h 516457"/>
                <a:gd name="connsiteX5" fmla="*/ 220744 w 441487"/>
                <a:gd name="connsiteY5" fmla="*/ 413166 h 516457"/>
                <a:gd name="connsiteX6" fmla="*/ 0 w 441487"/>
                <a:gd name="connsiteY6" fmla="*/ 413166 h 516457"/>
                <a:gd name="connsiteX7" fmla="*/ 0 w 441487"/>
                <a:gd name="connsiteY7" fmla="*/ 103291 h 5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487" h="516457">
                  <a:moveTo>
                    <a:pt x="0" y="103291"/>
                  </a:moveTo>
                  <a:lnTo>
                    <a:pt x="220744" y="103291"/>
                  </a:lnTo>
                  <a:lnTo>
                    <a:pt x="220744" y="0"/>
                  </a:lnTo>
                  <a:lnTo>
                    <a:pt x="441487" y="258229"/>
                  </a:lnTo>
                  <a:lnTo>
                    <a:pt x="220744" y="516457"/>
                  </a:lnTo>
                  <a:lnTo>
                    <a:pt x="220744" y="413166"/>
                  </a:lnTo>
                  <a:lnTo>
                    <a:pt x="0" y="413166"/>
                  </a:lnTo>
                  <a:lnTo>
                    <a:pt x="0" y="103291"/>
                  </a:lnTo>
                  <a:close/>
                </a:path>
              </a:pathLst>
            </a:custGeom>
            <a:solidFill>
              <a:schemeClr val="bg1">
                <a:alpha val="50000"/>
              </a:schemeClr>
            </a:solidFill>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txBody>
            <a:bodyPr spcFirstLastPara="0" vert="horz" wrap="square" lIns="0" tIns="103291" rIns="132446" bIns="103291" numCol="1" spcCol="1270" anchor="ctr" anchorCtr="0">
              <a:noAutofit/>
            </a:bodyPr>
            <a:lstStyle/>
            <a:p>
              <a:pPr marL="0" lvl="0" indent="0" algn="ctr" defTabSz="1022350">
                <a:lnSpc>
                  <a:spcPct val="90000"/>
                </a:lnSpc>
                <a:spcBef>
                  <a:spcPct val="0"/>
                </a:spcBef>
                <a:spcAft>
                  <a:spcPct val="35000"/>
                </a:spcAft>
                <a:buNone/>
              </a:pPr>
              <a:endParaRPr lang="zh-CN" altLang="en-US" sz="2300" kern="1200"/>
            </a:p>
          </p:txBody>
        </p:sp>
        <p:sp>
          <p:nvSpPr>
            <p:cNvPr id="36" name="椭圆 35">
              <a:extLst>
                <a:ext uri="{FF2B5EF4-FFF2-40B4-BE49-F238E27FC236}">
                  <a16:creationId xmlns:a16="http://schemas.microsoft.com/office/drawing/2014/main" id="{39FC4859-AE26-4117-A102-1C3EF2789BD9}"/>
                </a:ext>
              </a:extLst>
            </p:cNvPr>
            <p:cNvSpPr/>
            <p:nvPr/>
          </p:nvSpPr>
          <p:spPr>
            <a:xfrm>
              <a:off x="1836600" y="4308862"/>
              <a:ext cx="1802744" cy="1843357"/>
            </a:xfrm>
            <a:prstGeom prst="ellipse">
              <a:avLst/>
            </a:prstGeom>
            <a:solidFill>
              <a:srgbClr val="B1985F">
                <a:alpha val="55000"/>
              </a:srgbClr>
            </a:solidFill>
            <a:ln w="130175">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bg1"/>
                </a:solidFill>
              </a:endParaRPr>
            </a:p>
          </p:txBody>
        </p:sp>
        <p:sp>
          <p:nvSpPr>
            <p:cNvPr id="38" name="椭圆 37">
              <a:extLst>
                <a:ext uri="{FF2B5EF4-FFF2-40B4-BE49-F238E27FC236}">
                  <a16:creationId xmlns:a16="http://schemas.microsoft.com/office/drawing/2014/main" id="{963244BD-CC0B-486A-A44C-7D726EE48318}"/>
                </a:ext>
              </a:extLst>
            </p:cNvPr>
            <p:cNvSpPr/>
            <p:nvPr/>
          </p:nvSpPr>
          <p:spPr>
            <a:xfrm>
              <a:off x="4810346" y="4308862"/>
              <a:ext cx="1802744" cy="1843357"/>
            </a:xfrm>
            <a:prstGeom prst="ellipse">
              <a:avLst/>
            </a:prstGeom>
            <a:solidFill>
              <a:srgbClr val="B1985F">
                <a:alpha val="55000"/>
              </a:srgbClr>
            </a:solidFill>
            <a:ln w="130175">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bg1"/>
                </a:solidFill>
              </a:endParaRPr>
            </a:p>
          </p:txBody>
        </p:sp>
        <p:sp>
          <p:nvSpPr>
            <p:cNvPr id="44" name="椭圆 43">
              <a:extLst>
                <a:ext uri="{FF2B5EF4-FFF2-40B4-BE49-F238E27FC236}">
                  <a16:creationId xmlns:a16="http://schemas.microsoft.com/office/drawing/2014/main" id="{6BC58406-FC3F-417F-A6A7-C1DCF726A748}"/>
                </a:ext>
              </a:extLst>
            </p:cNvPr>
            <p:cNvSpPr/>
            <p:nvPr/>
          </p:nvSpPr>
          <p:spPr>
            <a:xfrm>
              <a:off x="7781968" y="4308862"/>
              <a:ext cx="1802744" cy="1843357"/>
            </a:xfrm>
            <a:prstGeom prst="ellipse">
              <a:avLst/>
            </a:prstGeom>
            <a:solidFill>
              <a:srgbClr val="B1985F">
                <a:alpha val="55000"/>
              </a:srgbClr>
            </a:solidFill>
            <a:ln w="130175">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bg1"/>
                </a:solidFill>
              </a:endParaRPr>
            </a:p>
          </p:txBody>
        </p:sp>
        <p:sp>
          <p:nvSpPr>
            <p:cNvPr id="49" name="任意多边形: 形状 48">
              <a:extLst>
                <a:ext uri="{FF2B5EF4-FFF2-40B4-BE49-F238E27FC236}">
                  <a16:creationId xmlns:a16="http://schemas.microsoft.com/office/drawing/2014/main" id="{15AFD2CB-38D1-4608-B5BB-84483E2EBCFC}"/>
                </a:ext>
              </a:extLst>
            </p:cNvPr>
            <p:cNvSpPr/>
            <p:nvPr/>
          </p:nvSpPr>
          <p:spPr>
            <a:xfrm>
              <a:off x="7029236" y="4907374"/>
              <a:ext cx="391161" cy="646331"/>
            </a:xfrm>
            <a:custGeom>
              <a:avLst/>
              <a:gdLst>
                <a:gd name="connsiteX0" fmla="*/ 0 w 441487"/>
                <a:gd name="connsiteY0" fmla="*/ 103291 h 516457"/>
                <a:gd name="connsiteX1" fmla="*/ 220744 w 441487"/>
                <a:gd name="connsiteY1" fmla="*/ 103291 h 516457"/>
                <a:gd name="connsiteX2" fmla="*/ 220744 w 441487"/>
                <a:gd name="connsiteY2" fmla="*/ 0 h 516457"/>
                <a:gd name="connsiteX3" fmla="*/ 441487 w 441487"/>
                <a:gd name="connsiteY3" fmla="*/ 258229 h 516457"/>
                <a:gd name="connsiteX4" fmla="*/ 220744 w 441487"/>
                <a:gd name="connsiteY4" fmla="*/ 516457 h 516457"/>
                <a:gd name="connsiteX5" fmla="*/ 220744 w 441487"/>
                <a:gd name="connsiteY5" fmla="*/ 413166 h 516457"/>
                <a:gd name="connsiteX6" fmla="*/ 0 w 441487"/>
                <a:gd name="connsiteY6" fmla="*/ 413166 h 516457"/>
                <a:gd name="connsiteX7" fmla="*/ 0 w 441487"/>
                <a:gd name="connsiteY7" fmla="*/ 103291 h 5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487" h="516457">
                  <a:moveTo>
                    <a:pt x="0" y="103291"/>
                  </a:moveTo>
                  <a:lnTo>
                    <a:pt x="220744" y="103291"/>
                  </a:lnTo>
                  <a:lnTo>
                    <a:pt x="220744" y="0"/>
                  </a:lnTo>
                  <a:lnTo>
                    <a:pt x="441487" y="258229"/>
                  </a:lnTo>
                  <a:lnTo>
                    <a:pt x="220744" y="516457"/>
                  </a:lnTo>
                  <a:lnTo>
                    <a:pt x="220744" y="413166"/>
                  </a:lnTo>
                  <a:lnTo>
                    <a:pt x="0" y="413166"/>
                  </a:lnTo>
                  <a:lnTo>
                    <a:pt x="0" y="103291"/>
                  </a:lnTo>
                  <a:close/>
                </a:path>
              </a:pathLst>
            </a:custGeom>
            <a:solidFill>
              <a:schemeClr val="bg1">
                <a:alpha val="50000"/>
              </a:schemeClr>
            </a:solidFill>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txBody>
            <a:bodyPr spcFirstLastPara="0" vert="horz" wrap="square" lIns="0" tIns="103291" rIns="132446" bIns="103291" numCol="1" spcCol="1270" anchor="ctr" anchorCtr="0">
              <a:noAutofit/>
            </a:bodyPr>
            <a:lstStyle/>
            <a:p>
              <a:pPr marL="0" lvl="0" indent="0" algn="ctr" defTabSz="1022350">
                <a:lnSpc>
                  <a:spcPct val="90000"/>
                </a:lnSpc>
                <a:spcBef>
                  <a:spcPct val="0"/>
                </a:spcBef>
                <a:spcAft>
                  <a:spcPct val="35000"/>
                </a:spcAft>
                <a:buNone/>
              </a:pPr>
              <a:endParaRPr lang="zh-CN" altLang="en-US" sz="2300" kern="1200"/>
            </a:p>
          </p:txBody>
        </p:sp>
      </p:grpSp>
      <p:sp>
        <p:nvSpPr>
          <p:cNvPr id="13" name="矩形 12">
            <a:extLst>
              <a:ext uri="{FF2B5EF4-FFF2-40B4-BE49-F238E27FC236}">
                <a16:creationId xmlns:a16="http://schemas.microsoft.com/office/drawing/2014/main" id="{AA5371A1-EB3A-41E8-AACF-625B3923F5E8}"/>
              </a:ext>
            </a:extLst>
          </p:cNvPr>
          <p:cNvSpPr/>
          <p:nvPr/>
        </p:nvSpPr>
        <p:spPr>
          <a:xfrm>
            <a:off x="2619034" y="2500641"/>
            <a:ext cx="1005183" cy="1015663"/>
          </a:xfrm>
          <a:prstGeom prst="rect">
            <a:avLst/>
          </a:prstGeom>
        </p:spPr>
        <p:txBody>
          <a:bodyPr wrap="square">
            <a:spAutoFit/>
          </a:bodyPr>
          <a:lstStyle/>
          <a:p>
            <a:pPr lvl="0" algn="dist" defTabSz="1511300">
              <a:spcBef>
                <a:spcPct val="0"/>
              </a:spcBef>
              <a:spcAft>
                <a:spcPct val="35000"/>
              </a:spcAft>
            </a:pPr>
            <a:r>
              <a:rPr lang="zh-CN" altLang="en-US" sz="3000" dirty="0">
                <a:solidFill>
                  <a:schemeClr val="bg1"/>
                </a:solidFill>
              </a:rPr>
              <a:t>中央银行</a:t>
            </a:r>
          </a:p>
        </p:txBody>
      </p:sp>
      <p:sp>
        <p:nvSpPr>
          <p:cNvPr id="51" name="矩形 50">
            <a:extLst>
              <a:ext uri="{FF2B5EF4-FFF2-40B4-BE49-F238E27FC236}">
                <a16:creationId xmlns:a16="http://schemas.microsoft.com/office/drawing/2014/main" id="{A7FCB978-0FB2-46CC-AA2D-22589A64C582}"/>
              </a:ext>
            </a:extLst>
          </p:cNvPr>
          <p:cNvSpPr/>
          <p:nvPr/>
        </p:nvSpPr>
        <p:spPr>
          <a:xfrm>
            <a:off x="5592780" y="2500641"/>
            <a:ext cx="1005183" cy="1015663"/>
          </a:xfrm>
          <a:prstGeom prst="rect">
            <a:avLst/>
          </a:prstGeom>
        </p:spPr>
        <p:txBody>
          <a:bodyPr wrap="square">
            <a:spAutoFit/>
          </a:bodyPr>
          <a:lstStyle/>
          <a:p>
            <a:pPr lvl="0" algn="dist" defTabSz="1511300">
              <a:spcBef>
                <a:spcPct val="0"/>
              </a:spcBef>
              <a:spcAft>
                <a:spcPct val="35000"/>
              </a:spcAft>
            </a:pPr>
            <a:r>
              <a:rPr lang="zh-CN" altLang="en-US" sz="3000" dirty="0">
                <a:solidFill>
                  <a:schemeClr val="bg1"/>
                </a:solidFill>
              </a:rPr>
              <a:t>商业银行</a:t>
            </a:r>
          </a:p>
        </p:txBody>
      </p:sp>
      <p:sp>
        <p:nvSpPr>
          <p:cNvPr id="52" name="矩形 51">
            <a:extLst>
              <a:ext uri="{FF2B5EF4-FFF2-40B4-BE49-F238E27FC236}">
                <a16:creationId xmlns:a16="http://schemas.microsoft.com/office/drawing/2014/main" id="{12516C11-23AF-4317-AE68-038944DC9A95}"/>
              </a:ext>
            </a:extLst>
          </p:cNvPr>
          <p:cNvSpPr/>
          <p:nvPr/>
        </p:nvSpPr>
        <p:spPr>
          <a:xfrm>
            <a:off x="8564402" y="2500641"/>
            <a:ext cx="1005183" cy="1015663"/>
          </a:xfrm>
          <a:prstGeom prst="rect">
            <a:avLst/>
          </a:prstGeom>
        </p:spPr>
        <p:txBody>
          <a:bodyPr wrap="square">
            <a:spAutoFit/>
          </a:bodyPr>
          <a:lstStyle/>
          <a:p>
            <a:pPr lvl="0" algn="dist" defTabSz="1511300">
              <a:spcBef>
                <a:spcPct val="0"/>
              </a:spcBef>
              <a:spcAft>
                <a:spcPct val="35000"/>
              </a:spcAft>
            </a:pPr>
            <a:r>
              <a:rPr lang="zh-CN" altLang="en-US" sz="3000" dirty="0">
                <a:solidFill>
                  <a:schemeClr val="bg1"/>
                </a:solidFill>
              </a:rPr>
              <a:t>千家万户</a:t>
            </a:r>
          </a:p>
        </p:txBody>
      </p:sp>
      <p:grpSp>
        <p:nvGrpSpPr>
          <p:cNvPr id="7" name="组合 6"/>
          <p:cNvGrpSpPr/>
          <p:nvPr/>
        </p:nvGrpSpPr>
        <p:grpSpPr>
          <a:xfrm>
            <a:off x="4511784" y="3267310"/>
            <a:ext cx="150505" cy="1028950"/>
            <a:chOff x="4511784" y="3267310"/>
            <a:chExt cx="150505" cy="1028950"/>
          </a:xfrm>
        </p:grpSpPr>
        <p:cxnSp>
          <p:nvCxnSpPr>
            <p:cNvPr id="54" name="直接连接符 53">
              <a:extLst>
                <a:ext uri="{FF2B5EF4-FFF2-40B4-BE49-F238E27FC236}">
                  <a16:creationId xmlns:a16="http://schemas.microsoft.com/office/drawing/2014/main" id="{89E795B0-CB42-4DE7-AF81-C85C7174D574}"/>
                </a:ext>
              </a:extLst>
            </p:cNvPr>
            <p:cNvCxnSpPr>
              <a:cxnSpLocks/>
              <a:stCxn id="6" idx="5"/>
            </p:cNvCxnSpPr>
            <p:nvPr/>
          </p:nvCxnSpPr>
          <p:spPr>
            <a:xfrm>
              <a:off x="4582274" y="3267310"/>
              <a:ext cx="807" cy="949090"/>
            </a:xfrm>
            <a:prstGeom prst="line">
              <a:avLst/>
            </a:prstGeom>
            <a:ln w="19050">
              <a:solidFill>
                <a:schemeClr val="accent3">
                  <a:alpha val="54000"/>
                </a:schemeClr>
              </a:solidFill>
              <a:tailEnd type="ova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bwMode="auto">
            <a:xfrm>
              <a:off x="4511784" y="4145755"/>
              <a:ext cx="150505" cy="150505"/>
            </a:xfrm>
            <a:prstGeom prst="ellipse">
              <a:avLst/>
            </a:prstGeom>
            <a:solidFill>
              <a:schemeClr val="bg1">
                <a:lumMod val="95000"/>
                <a:alpha val="54000"/>
              </a:schemeClr>
            </a:solidFill>
            <a:ln>
              <a:noFill/>
            </a:ln>
            <a:extLst/>
          </p:spPr>
          <p:txBody>
            <a:bodyPr rtlCol="0" anchor="ctr">
              <a:spAutoFit/>
            </a:bodyPr>
            <a:lstStyle/>
            <a:p>
              <a:pPr algn="l" eaLnBrk="1" hangingPunct="1">
                <a:spcBef>
                  <a:spcPct val="0"/>
                </a:spcBef>
                <a:buFontTx/>
                <a:buNone/>
              </a:pPr>
              <a:endParaRPr lang="zh-CN" altLang="en-US" sz="1800" dirty="0">
                <a:latin typeface="方正黑体简体" panose="02010601030101010101" pitchFamily="2" charset="-122"/>
                <a:ea typeface="方正黑体简体" panose="02010601030101010101" pitchFamily="2" charset="-122"/>
                <a:cs typeface="Times New Roman" panose="02020603050405020304" pitchFamily="18" charset="0"/>
              </a:endParaRPr>
            </a:p>
          </p:txBody>
        </p:sp>
      </p:grpSp>
      <p:grpSp>
        <p:nvGrpSpPr>
          <p:cNvPr id="26" name="组合 25"/>
          <p:cNvGrpSpPr/>
          <p:nvPr/>
        </p:nvGrpSpPr>
        <p:grpSpPr>
          <a:xfrm>
            <a:off x="7542570" y="3216163"/>
            <a:ext cx="150505" cy="1028950"/>
            <a:chOff x="4511784" y="3267310"/>
            <a:chExt cx="150505" cy="1028950"/>
          </a:xfrm>
        </p:grpSpPr>
        <p:cxnSp>
          <p:nvCxnSpPr>
            <p:cNvPr id="27" name="直接连接符 26">
              <a:extLst/>
            </p:cNvPr>
            <p:cNvCxnSpPr>
              <a:cxnSpLocks/>
            </p:cNvCxnSpPr>
            <p:nvPr/>
          </p:nvCxnSpPr>
          <p:spPr>
            <a:xfrm>
              <a:off x="4582274" y="3267310"/>
              <a:ext cx="807" cy="949090"/>
            </a:xfrm>
            <a:prstGeom prst="line">
              <a:avLst/>
            </a:prstGeom>
            <a:ln w="19050">
              <a:solidFill>
                <a:schemeClr val="accent3">
                  <a:alpha val="54000"/>
                </a:schemeClr>
              </a:solidFill>
              <a:tailEnd type="ova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bwMode="auto">
            <a:xfrm>
              <a:off x="4511784" y="4145755"/>
              <a:ext cx="150505" cy="150505"/>
            </a:xfrm>
            <a:prstGeom prst="ellipse">
              <a:avLst/>
            </a:prstGeom>
            <a:solidFill>
              <a:schemeClr val="bg1">
                <a:lumMod val="95000"/>
                <a:alpha val="54000"/>
              </a:schemeClr>
            </a:solidFill>
            <a:ln>
              <a:noFill/>
            </a:ln>
            <a:extLst/>
          </p:spPr>
          <p:txBody>
            <a:bodyPr rtlCol="0" anchor="ctr">
              <a:spAutoFit/>
            </a:bodyPr>
            <a:lstStyle/>
            <a:p>
              <a:pPr algn="l" eaLnBrk="1" hangingPunct="1">
                <a:spcBef>
                  <a:spcPct val="0"/>
                </a:spcBef>
                <a:buFontTx/>
                <a:buNone/>
              </a:pPr>
              <a:endParaRPr lang="zh-CN" altLang="en-US" sz="1800" dirty="0">
                <a:latin typeface="方正黑体简体" panose="02010601030101010101" pitchFamily="2" charset="-122"/>
                <a:ea typeface="方正黑体简体" panose="02010601030101010101" pitchFamily="2" charset="-122"/>
                <a:cs typeface="Times New Roman" panose="02020603050405020304" pitchFamily="18" charset="0"/>
              </a:endParaRPr>
            </a:p>
          </p:txBody>
        </p:sp>
      </p:grpSp>
      <p:sp>
        <p:nvSpPr>
          <p:cNvPr id="33" name="矩形: 圆角 32"/>
          <p:cNvSpPr/>
          <p:nvPr/>
        </p:nvSpPr>
        <p:spPr bwMode="auto">
          <a:xfrm>
            <a:off x="6883400" y="4241807"/>
            <a:ext cx="1524000" cy="1245829"/>
          </a:xfrm>
          <a:prstGeom prst="roundRect">
            <a:avLst/>
          </a:prstGeom>
          <a:noFill/>
          <a:ln w="28575">
            <a:solidFill>
              <a:schemeClr val="bg1">
                <a:lumMod val="85000"/>
              </a:schemeClr>
            </a:solidFill>
            <a:prstDash val="dash"/>
          </a:ln>
          <a:extLst/>
        </p:spPr>
        <p:txBody>
          <a:bodyPr rtlCol="0" anchor="ctr">
            <a:spAutoFit/>
          </a:bodyPr>
          <a:lstStyle/>
          <a:p>
            <a:pPr algn="l" eaLnBrk="1" hangingPunct="1">
              <a:spcBef>
                <a:spcPct val="0"/>
              </a:spcBef>
              <a:buFontTx/>
              <a:buNone/>
            </a:pPr>
            <a:endParaRPr lang="zh-CN" altLang="en-US" sz="1800" dirty="0">
              <a:latin typeface="方正黑体简体" panose="02010601030101010101" pitchFamily="2" charset="-122"/>
              <a:ea typeface="方正黑体简体" panose="02010601030101010101" pitchFamily="2" charset="-122"/>
              <a:cs typeface="Times New Roman" panose="02020603050405020304" pitchFamily="18" charset="0"/>
            </a:endParaRPr>
          </a:p>
        </p:txBody>
      </p:sp>
    </p:spTree>
    <p:extLst>
      <p:ext uri="{BB962C8B-B14F-4D97-AF65-F5344CB8AC3E}">
        <p14:creationId xmlns:p14="http://schemas.microsoft.com/office/powerpoint/2010/main" val="2542908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10">
            <a:extLst>
              <a:ext uri="{FF2B5EF4-FFF2-40B4-BE49-F238E27FC236}">
                <a16:creationId xmlns:a16="http://schemas.microsoft.com/office/drawing/2014/main" id="{103B412B-B5E7-4F99-B633-08D3EF440972}"/>
              </a:ext>
            </a:extLst>
          </p:cNvPr>
          <p:cNvSpPr txBox="1">
            <a:spLocks noChangeArrowheads="1"/>
          </p:cNvSpPr>
          <p:nvPr/>
        </p:nvSpPr>
        <p:spPr bwMode="auto">
          <a:xfrm>
            <a:off x="1699554" y="1032442"/>
            <a:ext cx="9146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solidFill>
                  <a:srgbClr val="B1985F"/>
                </a:solidFill>
                <a:latin typeface="+mn-lt"/>
                <a:ea typeface="+mn-ea"/>
                <a:cs typeface="+mn-ea"/>
              </a:rPr>
              <a:t>大幅提高贷款基准利率曾导致中国经济“硬着陆”。</a:t>
            </a:r>
          </a:p>
        </p:txBody>
      </p:sp>
      <p:sp>
        <p:nvSpPr>
          <p:cNvPr id="48" name="矩形: 圆角 47">
            <a:extLst>
              <a:ext uri="{FF2B5EF4-FFF2-40B4-BE49-F238E27FC236}">
                <a16:creationId xmlns:a16="http://schemas.microsoft.com/office/drawing/2014/main" id="{54A49FC3-586F-434F-9B1C-0D13D421A108}"/>
              </a:ext>
            </a:extLst>
          </p:cNvPr>
          <p:cNvSpPr/>
          <p:nvPr/>
        </p:nvSpPr>
        <p:spPr bwMode="auto">
          <a:xfrm>
            <a:off x="658287" y="1097509"/>
            <a:ext cx="869682" cy="331054"/>
          </a:xfrm>
          <a:prstGeom prst="round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rtlCol="0" anchor="ctr">
            <a:noAutofit/>
          </a:bodyPr>
          <a:lstStyle/>
          <a:p>
            <a:pPr algn="ctr" eaLnBrk="1" hangingPunct="1">
              <a:spcBef>
                <a:spcPct val="0"/>
              </a:spcBef>
              <a:buFontTx/>
              <a:buNone/>
            </a:pPr>
            <a:r>
              <a:rPr lang="zh-CN" altLang="en-US" sz="2000" dirty="0">
                <a:solidFill>
                  <a:schemeClr val="bg1"/>
                </a:solidFill>
                <a:cs typeface="+mn-ea"/>
                <a:sym typeface="+mn-lt"/>
              </a:rPr>
              <a:t>要点</a:t>
            </a:r>
            <a:r>
              <a:rPr lang="en-US" altLang="zh-CN" sz="2000" dirty="0">
                <a:solidFill>
                  <a:schemeClr val="bg1"/>
                </a:solidFill>
                <a:cs typeface="+mn-ea"/>
                <a:sym typeface="+mn-lt"/>
              </a:rPr>
              <a:t>2</a:t>
            </a:r>
            <a:endParaRPr lang="zh-CN" altLang="en-US" sz="2000" dirty="0">
              <a:solidFill>
                <a:schemeClr val="bg1"/>
              </a:solidFill>
              <a:cs typeface="+mn-ea"/>
              <a:sym typeface="+mn-lt"/>
            </a:endParaRPr>
          </a:p>
        </p:txBody>
      </p:sp>
      <p:sp>
        <p:nvSpPr>
          <p:cNvPr id="32" name="弧形 31">
            <a:extLst>
              <a:ext uri="{FF2B5EF4-FFF2-40B4-BE49-F238E27FC236}">
                <a16:creationId xmlns:a16="http://schemas.microsoft.com/office/drawing/2014/main" id="{BB1C00F8-316C-4CFC-996D-E3DAB4068861}"/>
              </a:ext>
            </a:extLst>
          </p:cNvPr>
          <p:cNvSpPr/>
          <p:nvPr/>
        </p:nvSpPr>
        <p:spPr>
          <a:xfrm>
            <a:off x="1807587" y="1659509"/>
            <a:ext cx="5046091" cy="5046091"/>
          </a:xfrm>
          <a:prstGeom prst="arc">
            <a:avLst>
              <a:gd name="adj1" fmla="val 17898045"/>
              <a:gd name="adj2" fmla="val 3595104"/>
            </a:avLst>
          </a:prstGeom>
          <a:gradFill>
            <a:gsLst>
              <a:gs pos="100000">
                <a:srgbClr val="B1985F">
                  <a:alpha val="40000"/>
                </a:srgbClr>
              </a:gs>
              <a:gs pos="0">
                <a:schemeClr val="tx1">
                  <a:alpha val="0"/>
                </a:schemeClr>
              </a:gs>
            </a:gsLst>
            <a:lin ang="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微软雅黑"/>
              <a:ea typeface="微软雅黑 Light"/>
            </a:endParaRPr>
          </a:p>
        </p:txBody>
      </p:sp>
      <p:sp>
        <p:nvSpPr>
          <p:cNvPr id="11" name="椭圆 10">
            <a:extLst>
              <a:ext uri="{FF2B5EF4-FFF2-40B4-BE49-F238E27FC236}">
                <a16:creationId xmlns:a16="http://schemas.microsoft.com/office/drawing/2014/main" id="{063F69A4-48CA-4B86-BB35-3507E5348474}"/>
              </a:ext>
            </a:extLst>
          </p:cNvPr>
          <p:cNvSpPr/>
          <p:nvPr/>
        </p:nvSpPr>
        <p:spPr>
          <a:xfrm>
            <a:off x="2335110" y="2553003"/>
            <a:ext cx="3509080" cy="3509082"/>
          </a:xfrm>
          <a:prstGeom prst="ellipse">
            <a:avLst/>
          </a:prstGeom>
          <a:noFill/>
          <a:ln w="6350">
            <a:solidFill>
              <a:srgbClr val="B198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微软雅黑"/>
              <a:ea typeface="微软雅黑 Light"/>
              <a:cs typeface="+mn-cs"/>
            </a:endParaRPr>
          </a:p>
        </p:txBody>
      </p:sp>
      <p:sp>
        <p:nvSpPr>
          <p:cNvPr id="12" name="任意多边形: 形状 11">
            <a:extLst>
              <a:ext uri="{FF2B5EF4-FFF2-40B4-BE49-F238E27FC236}">
                <a16:creationId xmlns:a16="http://schemas.microsoft.com/office/drawing/2014/main" id="{FD3BCE9C-4E0F-47B4-A4CE-1ECEC95A3B4A}"/>
              </a:ext>
            </a:extLst>
          </p:cNvPr>
          <p:cNvSpPr/>
          <p:nvPr/>
        </p:nvSpPr>
        <p:spPr>
          <a:xfrm>
            <a:off x="2335110" y="3176442"/>
            <a:ext cx="847019" cy="2262203"/>
          </a:xfrm>
          <a:custGeom>
            <a:avLst/>
            <a:gdLst>
              <a:gd name="connsiteX0" fmla="*/ 266700 w 533400"/>
              <a:gd name="connsiteY0" fmla="*/ 0 h 1424594"/>
              <a:gd name="connsiteX1" fmla="*/ 344701 w 533400"/>
              <a:gd name="connsiteY1" fmla="*/ 94537 h 1424594"/>
              <a:gd name="connsiteX2" fmla="*/ 533400 w 533400"/>
              <a:gd name="connsiteY2" fmla="*/ 712297 h 1424594"/>
              <a:gd name="connsiteX3" fmla="*/ 344701 w 533400"/>
              <a:gd name="connsiteY3" fmla="*/ 1330057 h 1424594"/>
              <a:gd name="connsiteX4" fmla="*/ 266700 w 533400"/>
              <a:gd name="connsiteY4" fmla="*/ 1424594 h 1424594"/>
              <a:gd name="connsiteX5" fmla="*/ 188700 w 533400"/>
              <a:gd name="connsiteY5" fmla="*/ 1330057 h 1424594"/>
              <a:gd name="connsiteX6" fmla="*/ 0 w 533400"/>
              <a:gd name="connsiteY6" fmla="*/ 712297 h 1424594"/>
              <a:gd name="connsiteX7" fmla="*/ 188700 w 533400"/>
              <a:gd name="connsiteY7" fmla="*/ 94537 h 1424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400" h="1424594">
                <a:moveTo>
                  <a:pt x="266700" y="0"/>
                </a:moveTo>
                <a:lnTo>
                  <a:pt x="344701" y="94537"/>
                </a:lnTo>
                <a:cubicBezTo>
                  <a:pt x="463836" y="270880"/>
                  <a:pt x="533400" y="483465"/>
                  <a:pt x="533400" y="712297"/>
                </a:cubicBezTo>
                <a:cubicBezTo>
                  <a:pt x="533400" y="941129"/>
                  <a:pt x="463836" y="1153714"/>
                  <a:pt x="344701" y="1330057"/>
                </a:cubicBezTo>
                <a:lnTo>
                  <a:pt x="266700" y="1424594"/>
                </a:lnTo>
                <a:lnTo>
                  <a:pt x="188700" y="1330057"/>
                </a:lnTo>
                <a:cubicBezTo>
                  <a:pt x="69565" y="1153714"/>
                  <a:pt x="0" y="941129"/>
                  <a:pt x="0" y="712297"/>
                </a:cubicBezTo>
                <a:cubicBezTo>
                  <a:pt x="0" y="483465"/>
                  <a:pt x="69565" y="270880"/>
                  <a:pt x="188700" y="94537"/>
                </a:cubicBezTo>
                <a:close/>
              </a:path>
            </a:pathLst>
          </a:custGeom>
          <a:solidFill>
            <a:srgbClr val="B19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bg1"/>
              </a:solidFill>
              <a:effectLst/>
              <a:uLnTx/>
              <a:uFillTx/>
              <a:latin typeface="微软雅黑"/>
              <a:ea typeface="微软雅黑 Light"/>
              <a:cs typeface="+mn-cs"/>
            </a:endParaRPr>
          </a:p>
        </p:txBody>
      </p:sp>
      <p:sp>
        <p:nvSpPr>
          <p:cNvPr id="13" name="加号 12">
            <a:extLst>
              <a:ext uri="{FF2B5EF4-FFF2-40B4-BE49-F238E27FC236}">
                <a16:creationId xmlns:a16="http://schemas.microsoft.com/office/drawing/2014/main" id="{6A85E80D-E635-474B-AF6A-F5069399E7B2}"/>
              </a:ext>
            </a:extLst>
          </p:cNvPr>
          <p:cNvSpPr/>
          <p:nvPr/>
        </p:nvSpPr>
        <p:spPr>
          <a:xfrm>
            <a:off x="2409314" y="3958240"/>
            <a:ext cx="698611" cy="698609"/>
          </a:xfrm>
          <a:prstGeom prst="mathPlus">
            <a:avLst>
              <a:gd name="adj1" fmla="val 70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微软雅黑"/>
              <a:ea typeface="微软雅黑 Light"/>
              <a:cs typeface="+mn-cs"/>
            </a:endParaRPr>
          </a:p>
        </p:txBody>
      </p:sp>
      <p:sp>
        <p:nvSpPr>
          <p:cNvPr id="14" name="文本框 13">
            <a:extLst>
              <a:ext uri="{FF2B5EF4-FFF2-40B4-BE49-F238E27FC236}">
                <a16:creationId xmlns:a16="http://schemas.microsoft.com/office/drawing/2014/main" id="{AACC0E46-7650-4259-8526-EEEEE98DF185}"/>
              </a:ext>
            </a:extLst>
          </p:cNvPr>
          <p:cNvSpPr txBox="1"/>
          <p:nvPr/>
        </p:nvSpPr>
        <p:spPr>
          <a:xfrm>
            <a:off x="3182334" y="3621526"/>
            <a:ext cx="2573913" cy="1477329"/>
          </a:xfrm>
          <a:prstGeom prst="rect">
            <a:avLst/>
          </a:prstGeom>
          <a:noFill/>
        </p:spPr>
        <p:txBody>
          <a:bodyPr wrap="square" rtlCol="0">
            <a:spAutoFit/>
          </a:bodyPr>
          <a:lstStyle/>
          <a:p>
            <a:pPr lvl="0">
              <a:lnSpc>
                <a:spcPct val="150000"/>
              </a:lnSpc>
            </a:pPr>
            <a:r>
              <a:rPr lang="en-US" altLang="zh-CN" sz="2000" dirty="0">
                <a:solidFill>
                  <a:schemeClr val="bg1"/>
                </a:solidFill>
                <a:latin typeface="+mn-ea"/>
              </a:rPr>
              <a:t>1995</a:t>
            </a:r>
            <a:r>
              <a:rPr lang="zh-CN" altLang="en-US" sz="2000" dirty="0">
                <a:solidFill>
                  <a:schemeClr val="bg1"/>
                </a:solidFill>
                <a:latin typeface="+mn-ea"/>
              </a:rPr>
              <a:t>年，为应对物价飞涨，贷款基准利率从</a:t>
            </a:r>
            <a:r>
              <a:rPr lang="en-US" altLang="zh-CN" sz="2000" dirty="0">
                <a:solidFill>
                  <a:srgbClr val="B1985F"/>
                </a:solidFill>
                <a:latin typeface="+mn-ea"/>
              </a:rPr>
              <a:t>8%</a:t>
            </a:r>
            <a:r>
              <a:rPr lang="zh-CN" altLang="en-US" sz="2000" dirty="0">
                <a:solidFill>
                  <a:schemeClr val="bg1"/>
                </a:solidFill>
                <a:latin typeface="+mn-ea"/>
              </a:rPr>
              <a:t>提高到</a:t>
            </a:r>
            <a:r>
              <a:rPr lang="en-US" altLang="zh-CN" sz="2000" dirty="0">
                <a:solidFill>
                  <a:srgbClr val="B1985F"/>
                </a:solidFill>
                <a:latin typeface="+mn-ea"/>
              </a:rPr>
              <a:t>13.5%</a:t>
            </a:r>
            <a:r>
              <a:rPr lang="zh-CN" altLang="en-US" sz="2000" dirty="0">
                <a:solidFill>
                  <a:schemeClr val="bg1"/>
                </a:solidFill>
                <a:latin typeface="+mn-ea"/>
              </a:rPr>
              <a:t>。</a:t>
            </a:r>
          </a:p>
        </p:txBody>
      </p:sp>
      <p:sp>
        <p:nvSpPr>
          <p:cNvPr id="15" name="椭圆 14">
            <a:extLst>
              <a:ext uri="{FF2B5EF4-FFF2-40B4-BE49-F238E27FC236}">
                <a16:creationId xmlns:a16="http://schemas.microsoft.com/office/drawing/2014/main" id="{AC103F57-F4C5-4DFA-AB95-7F04B1EBBAEA}"/>
              </a:ext>
            </a:extLst>
          </p:cNvPr>
          <p:cNvSpPr/>
          <p:nvPr/>
        </p:nvSpPr>
        <p:spPr>
          <a:xfrm flipH="1">
            <a:off x="6114010" y="2409312"/>
            <a:ext cx="143692" cy="1436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微软雅黑"/>
              <a:ea typeface="微软雅黑 Light"/>
              <a:cs typeface="+mn-cs"/>
            </a:endParaRPr>
          </a:p>
        </p:txBody>
      </p:sp>
      <p:sp>
        <p:nvSpPr>
          <p:cNvPr id="18" name="椭圆 17">
            <a:extLst>
              <a:ext uri="{FF2B5EF4-FFF2-40B4-BE49-F238E27FC236}">
                <a16:creationId xmlns:a16="http://schemas.microsoft.com/office/drawing/2014/main" id="{AEA6AC09-C71E-4491-8B1A-340DE5FBC5A4}"/>
              </a:ext>
            </a:extLst>
          </p:cNvPr>
          <p:cNvSpPr/>
          <p:nvPr/>
        </p:nvSpPr>
        <p:spPr>
          <a:xfrm flipH="1">
            <a:off x="6795648" y="4155474"/>
            <a:ext cx="143692" cy="1436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mn-ea"/>
              <a:cs typeface="+mn-cs"/>
            </a:endParaRPr>
          </a:p>
        </p:txBody>
      </p:sp>
      <p:sp>
        <p:nvSpPr>
          <p:cNvPr id="21" name="椭圆 20">
            <a:extLst>
              <a:ext uri="{FF2B5EF4-FFF2-40B4-BE49-F238E27FC236}">
                <a16:creationId xmlns:a16="http://schemas.microsoft.com/office/drawing/2014/main" id="{411AD429-A854-46DA-9811-9D85C3DD2D5F}"/>
              </a:ext>
            </a:extLst>
          </p:cNvPr>
          <p:cNvSpPr/>
          <p:nvPr/>
        </p:nvSpPr>
        <p:spPr>
          <a:xfrm rot="1671318" flipH="1">
            <a:off x="6139253" y="5764331"/>
            <a:ext cx="143692" cy="1436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微软雅黑"/>
              <a:ea typeface="微软雅黑 Light"/>
              <a:cs typeface="+mn-cs"/>
            </a:endParaRPr>
          </a:p>
        </p:txBody>
      </p:sp>
      <p:sp>
        <p:nvSpPr>
          <p:cNvPr id="24" name="文本框 23">
            <a:extLst>
              <a:ext uri="{FF2B5EF4-FFF2-40B4-BE49-F238E27FC236}">
                <a16:creationId xmlns:a16="http://schemas.microsoft.com/office/drawing/2014/main" id="{C49C822B-FEF9-43F5-8186-999ADA0215CA}"/>
              </a:ext>
            </a:extLst>
          </p:cNvPr>
          <p:cNvSpPr txBox="1"/>
          <p:nvPr/>
        </p:nvSpPr>
        <p:spPr>
          <a:xfrm>
            <a:off x="7211024" y="1937742"/>
            <a:ext cx="5346100" cy="506164"/>
          </a:xfrm>
          <a:prstGeom prst="rect">
            <a:avLst/>
          </a:prstGeom>
          <a:noFill/>
        </p:spPr>
        <p:txBody>
          <a:bodyPr wrap="square" rtlCol="0">
            <a:spAutoFit/>
          </a:bodyPr>
          <a:lstStyle/>
          <a:p>
            <a:pPr lvl="0">
              <a:lnSpc>
                <a:spcPct val="150000"/>
              </a:lnSpc>
            </a:pPr>
            <a:r>
              <a:rPr lang="zh-CN" altLang="en-US" sz="2000" b="1" dirty="0">
                <a:solidFill>
                  <a:srgbClr val="B1985F"/>
                </a:solidFill>
                <a:latin typeface="+mn-ea"/>
              </a:rPr>
              <a:t>企业不借贷：</a:t>
            </a:r>
            <a:endParaRPr lang="en-US" altLang="zh-CN" sz="2000" b="1" dirty="0">
              <a:solidFill>
                <a:srgbClr val="B1985F"/>
              </a:solidFill>
              <a:latin typeface="+mn-ea"/>
            </a:endParaRPr>
          </a:p>
        </p:txBody>
      </p:sp>
      <p:sp>
        <p:nvSpPr>
          <p:cNvPr id="25" name="文本框 24">
            <a:extLst>
              <a:ext uri="{FF2B5EF4-FFF2-40B4-BE49-F238E27FC236}">
                <a16:creationId xmlns:a16="http://schemas.microsoft.com/office/drawing/2014/main" id="{BD59471C-5E18-4875-B60A-0C094EA311FF}"/>
              </a:ext>
            </a:extLst>
          </p:cNvPr>
          <p:cNvSpPr txBox="1"/>
          <p:nvPr/>
        </p:nvSpPr>
        <p:spPr>
          <a:xfrm>
            <a:off x="7473492" y="3694438"/>
            <a:ext cx="4579443" cy="506164"/>
          </a:xfrm>
          <a:prstGeom prst="rect">
            <a:avLst/>
          </a:prstGeom>
          <a:noFill/>
        </p:spPr>
        <p:txBody>
          <a:bodyPr wrap="square" rtlCol="0">
            <a:spAutoFit/>
          </a:bodyPr>
          <a:lstStyle/>
          <a:p>
            <a:pPr lvl="0">
              <a:lnSpc>
                <a:spcPct val="150000"/>
              </a:lnSpc>
            </a:pPr>
            <a:r>
              <a:rPr lang="zh-CN" altLang="en-US" sz="2000" b="1" dirty="0">
                <a:solidFill>
                  <a:srgbClr val="B1985F"/>
                </a:solidFill>
                <a:latin typeface="+mn-ea"/>
              </a:rPr>
              <a:t> 银行不放贷：</a:t>
            </a:r>
            <a:endParaRPr lang="en-US" altLang="zh-CN" sz="2000" b="1" dirty="0">
              <a:solidFill>
                <a:srgbClr val="B1985F"/>
              </a:solidFill>
              <a:latin typeface="+mn-ea"/>
            </a:endParaRPr>
          </a:p>
        </p:txBody>
      </p:sp>
      <p:sp>
        <p:nvSpPr>
          <p:cNvPr id="30" name="文本框 29">
            <a:extLst>
              <a:ext uri="{FF2B5EF4-FFF2-40B4-BE49-F238E27FC236}">
                <a16:creationId xmlns:a16="http://schemas.microsoft.com/office/drawing/2014/main" id="{E4181536-96B2-4263-B5A4-3AB3F98A652F}"/>
              </a:ext>
            </a:extLst>
          </p:cNvPr>
          <p:cNvSpPr txBox="1"/>
          <p:nvPr/>
        </p:nvSpPr>
        <p:spPr>
          <a:xfrm>
            <a:off x="7211024" y="5301389"/>
            <a:ext cx="4579443" cy="506164"/>
          </a:xfrm>
          <a:prstGeom prst="rect">
            <a:avLst/>
          </a:prstGeom>
          <a:noFill/>
        </p:spPr>
        <p:txBody>
          <a:bodyPr wrap="square" rtlCol="0">
            <a:spAutoFit/>
          </a:bodyPr>
          <a:lstStyle/>
          <a:p>
            <a:pPr lvl="0">
              <a:lnSpc>
                <a:spcPct val="150000"/>
              </a:lnSpc>
            </a:pPr>
            <a:r>
              <a:rPr lang="zh-CN" altLang="en-US" sz="2000" b="1" dirty="0">
                <a:solidFill>
                  <a:srgbClr val="B1985F"/>
                </a:solidFill>
                <a:latin typeface="+mn-ea"/>
              </a:rPr>
              <a:t>存量贷款违约：</a:t>
            </a:r>
            <a:endParaRPr lang="en-US" altLang="zh-CN" sz="2000" b="1" dirty="0">
              <a:solidFill>
                <a:srgbClr val="B1985F"/>
              </a:solidFill>
              <a:latin typeface="+mn-ea"/>
            </a:endParaRPr>
          </a:p>
        </p:txBody>
      </p:sp>
      <p:sp>
        <p:nvSpPr>
          <p:cNvPr id="33" name="文本框 2">
            <a:extLst>
              <a:ext uri="{FF2B5EF4-FFF2-40B4-BE49-F238E27FC236}">
                <a16:creationId xmlns:a16="http://schemas.microsoft.com/office/drawing/2014/main" id="{70BDD24A-6D76-4817-9177-9C696143EFFA}"/>
              </a:ext>
            </a:extLst>
          </p:cNvPr>
          <p:cNvSpPr txBox="1">
            <a:spLocks noChangeArrowheads="1"/>
          </p:cNvSpPr>
          <p:nvPr/>
        </p:nvSpPr>
        <p:spPr bwMode="auto">
          <a:xfrm>
            <a:off x="553085" y="360363"/>
            <a:ext cx="83078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kumimoji="1" lang="zh-CN" altLang="en-US" sz="2000" b="1" dirty="0">
                <a:solidFill>
                  <a:schemeClr val="bg1"/>
                </a:solidFill>
                <a:latin typeface="+mn-lt"/>
                <a:ea typeface="+mn-ea"/>
                <a:cs typeface="+mn-ea"/>
              </a:rPr>
              <a:t>第</a:t>
            </a:r>
            <a:r>
              <a:rPr kumimoji="1" lang="en-US" altLang="zh-CN" sz="2000" b="1" dirty="0">
                <a:solidFill>
                  <a:schemeClr val="bg1"/>
                </a:solidFill>
                <a:latin typeface="+mn-lt"/>
                <a:ea typeface="+mn-ea"/>
                <a:cs typeface="+mn-ea"/>
              </a:rPr>
              <a:t>3</a:t>
            </a:r>
            <a:r>
              <a:rPr kumimoji="1" lang="zh-CN" altLang="en-US" sz="2000" b="1" dirty="0">
                <a:solidFill>
                  <a:schemeClr val="bg1"/>
                </a:solidFill>
                <a:latin typeface="+mn-lt"/>
                <a:ea typeface="+mn-ea"/>
                <a:cs typeface="+mn-ea"/>
              </a:rPr>
              <a:t>课  基准利率：你是经济冷热的调节器吗？</a:t>
            </a:r>
          </a:p>
        </p:txBody>
      </p:sp>
      <p:cxnSp>
        <p:nvCxnSpPr>
          <p:cNvPr id="28" name="直接连接符 27"/>
          <p:cNvCxnSpPr>
            <a:cxnSpLocks/>
          </p:cNvCxnSpPr>
          <p:nvPr/>
        </p:nvCxnSpPr>
        <p:spPr>
          <a:xfrm>
            <a:off x="6232092" y="2472390"/>
            <a:ext cx="24017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211023" y="2488579"/>
            <a:ext cx="6096000" cy="646331"/>
          </a:xfrm>
          <a:prstGeom prst="rect">
            <a:avLst/>
          </a:prstGeom>
        </p:spPr>
        <p:txBody>
          <a:bodyPr>
            <a:spAutoFit/>
          </a:bodyPr>
          <a:lstStyle/>
          <a:p>
            <a:pPr lvl="0"/>
            <a:r>
              <a:rPr lang="zh-CN" altLang="en-US" dirty="0">
                <a:solidFill>
                  <a:schemeClr val="bg1">
                    <a:lumMod val="75000"/>
                  </a:schemeClr>
                </a:solidFill>
                <a:latin typeface="+mn-ea"/>
              </a:rPr>
              <a:t>基本无新开工</a:t>
            </a:r>
            <a:endParaRPr lang="en-US" altLang="zh-CN" dirty="0">
              <a:solidFill>
                <a:schemeClr val="bg1">
                  <a:lumMod val="75000"/>
                </a:schemeClr>
              </a:solidFill>
              <a:latin typeface="+mn-ea"/>
            </a:endParaRPr>
          </a:p>
          <a:p>
            <a:pPr lvl="0"/>
            <a:r>
              <a:rPr lang="zh-CN" altLang="en-US" dirty="0">
                <a:solidFill>
                  <a:schemeClr val="bg1">
                    <a:lumMod val="75000"/>
                  </a:schemeClr>
                </a:solidFill>
                <a:latin typeface="+mn-ea"/>
              </a:rPr>
              <a:t>已开工工程烂尾</a:t>
            </a:r>
          </a:p>
        </p:txBody>
      </p:sp>
      <p:sp>
        <p:nvSpPr>
          <p:cNvPr id="5" name="矩形 4"/>
          <p:cNvSpPr/>
          <p:nvPr/>
        </p:nvSpPr>
        <p:spPr>
          <a:xfrm>
            <a:off x="7541278" y="4227321"/>
            <a:ext cx="6096000" cy="646331"/>
          </a:xfrm>
          <a:prstGeom prst="rect">
            <a:avLst/>
          </a:prstGeom>
        </p:spPr>
        <p:txBody>
          <a:bodyPr>
            <a:spAutoFit/>
          </a:bodyPr>
          <a:lstStyle/>
          <a:p>
            <a:pPr lvl="0"/>
            <a:r>
              <a:rPr lang="zh-CN" altLang="en-US" dirty="0">
                <a:solidFill>
                  <a:schemeClr val="bg1">
                    <a:lumMod val="75000"/>
                  </a:schemeClr>
                </a:solidFill>
                <a:latin typeface="+mn-ea"/>
              </a:rPr>
              <a:t>担心利率过高</a:t>
            </a:r>
            <a:endParaRPr lang="en-US" altLang="zh-CN" dirty="0">
              <a:solidFill>
                <a:schemeClr val="bg1">
                  <a:lumMod val="75000"/>
                </a:schemeClr>
              </a:solidFill>
              <a:latin typeface="+mn-ea"/>
            </a:endParaRPr>
          </a:p>
          <a:p>
            <a:pPr lvl="0"/>
            <a:r>
              <a:rPr lang="zh-CN" altLang="en-US" dirty="0">
                <a:solidFill>
                  <a:schemeClr val="bg1">
                    <a:lumMod val="75000"/>
                  </a:schemeClr>
                </a:solidFill>
                <a:latin typeface="+mn-ea"/>
              </a:rPr>
              <a:t>难以回款</a:t>
            </a:r>
          </a:p>
        </p:txBody>
      </p:sp>
      <p:cxnSp>
        <p:nvCxnSpPr>
          <p:cNvPr id="44" name="直接连接符 43"/>
          <p:cNvCxnSpPr>
            <a:cxnSpLocks/>
          </p:cNvCxnSpPr>
          <p:nvPr/>
        </p:nvCxnSpPr>
        <p:spPr>
          <a:xfrm>
            <a:off x="6939340" y="4227321"/>
            <a:ext cx="208904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cxnSpLocks/>
          </p:cNvCxnSpPr>
          <p:nvPr/>
        </p:nvCxnSpPr>
        <p:spPr>
          <a:xfrm>
            <a:off x="6279315" y="5836177"/>
            <a:ext cx="26754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211023" y="5904645"/>
            <a:ext cx="6096000" cy="646331"/>
          </a:xfrm>
          <a:prstGeom prst="rect">
            <a:avLst/>
          </a:prstGeom>
        </p:spPr>
        <p:txBody>
          <a:bodyPr>
            <a:spAutoFit/>
          </a:bodyPr>
          <a:lstStyle/>
          <a:p>
            <a:pPr lvl="0"/>
            <a:r>
              <a:rPr lang="zh-CN" altLang="en-US" dirty="0">
                <a:solidFill>
                  <a:schemeClr val="bg1">
                    <a:lumMod val="75000"/>
                  </a:schemeClr>
                </a:solidFill>
                <a:latin typeface="+mn-ea"/>
              </a:rPr>
              <a:t>银行坏账堆积</a:t>
            </a:r>
            <a:endParaRPr lang="en-US" altLang="zh-CN" dirty="0">
              <a:solidFill>
                <a:schemeClr val="bg1">
                  <a:lumMod val="75000"/>
                </a:schemeClr>
              </a:solidFill>
              <a:latin typeface="+mn-ea"/>
            </a:endParaRPr>
          </a:p>
          <a:p>
            <a:pPr lvl="0"/>
            <a:r>
              <a:rPr lang="zh-CN" altLang="en-US" dirty="0">
                <a:solidFill>
                  <a:schemeClr val="bg1">
                    <a:lumMod val="75000"/>
                  </a:schemeClr>
                </a:solidFill>
                <a:latin typeface="+mn-ea"/>
              </a:rPr>
              <a:t>经济持续低迷</a:t>
            </a:r>
          </a:p>
        </p:txBody>
      </p:sp>
    </p:spTree>
    <p:extLst>
      <p:ext uri="{BB962C8B-B14F-4D97-AF65-F5344CB8AC3E}">
        <p14:creationId xmlns:p14="http://schemas.microsoft.com/office/powerpoint/2010/main" val="1258666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形状 26">
            <a:extLst>
              <a:ext uri="{FF2B5EF4-FFF2-40B4-BE49-F238E27FC236}">
                <a16:creationId xmlns:a16="http://schemas.microsoft.com/office/drawing/2014/main" id="{1E38E0B2-BE44-410C-8306-B77BE4579A7B}"/>
              </a:ext>
            </a:extLst>
          </p:cNvPr>
          <p:cNvSpPr/>
          <p:nvPr/>
        </p:nvSpPr>
        <p:spPr>
          <a:xfrm>
            <a:off x="6719469" y="2368346"/>
            <a:ext cx="3752454" cy="2838856"/>
          </a:xfrm>
          <a:custGeom>
            <a:avLst/>
            <a:gdLst>
              <a:gd name="connsiteX0" fmla="*/ 0 w 7395996"/>
              <a:gd name="connsiteY0" fmla="*/ 0 h 892542"/>
              <a:gd name="connsiteX1" fmla="*/ 7395996 w 7395996"/>
              <a:gd name="connsiteY1" fmla="*/ 0 h 892542"/>
              <a:gd name="connsiteX2" fmla="*/ 7395996 w 7395996"/>
              <a:gd name="connsiteY2" fmla="*/ 892542 h 892542"/>
              <a:gd name="connsiteX3" fmla="*/ 0 w 7395996"/>
              <a:gd name="connsiteY3" fmla="*/ 892542 h 892542"/>
              <a:gd name="connsiteX4" fmla="*/ 0 w 7395996"/>
              <a:gd name="connsiteY4" fmla="*/ 0 h 89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5996" h="892542">
                <a:moveTo>
                  <a:pt x="0" y="0"/>
                </a:moveTo>
                <a:lnTo>
                  <a:pt x="7395996" y="0"/>
                </a:lnTo>
                <a:lnTo>
                  <a:pt x="7395996" y="892542"/>
                </a:lnTo>
                <a:lnTo>
                  <a:pt x="0" y="892542"/>
                </a:lnTo>
                <a:lnTo>
                  <a:pt x="0" y="0"/>
                </a:lnTo>
                <a:close/>
              </a:path>
            </a:pathLst>
          </a:custGeom>
          <a:solidFill>
            <a:srgbClr val="B1985F">
              <a:alpha val="55000"/>
            </a:srgbClr>
          </a:solidFill>
        </p:spPr>
        <p:style>
          <a:lnRef idx="2">
            <a:schemeClr val="dk1">
              <a:alpha val="90000"/>
              <a:hueOff val="0"/>
              <a:satOff val="0"/>
              <a:lumOff val="0"/>
              <a:alphaOff val="0"/>
            </a:schemeClr>
          </a:lnRef>
          <a:fillRef idx="1">
            <a:scrgbClr r="0" g="0" b="0"/>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83359" tIns="128016" rIns="128016" bIns="128016" numCol="1" spcCol="1270" anchor="ctr" anchorCtr="0">
            <a:noAutofit/>
          </a:bodyPr>
          <a:lstStyle/>
          <a:p>
            <a:pPr marL="0" lvl="0" indent="0" algn="ctr" defTabSz="800100">
              <a:lnSpc>
                <a:spcPct val="90000"/>
              </a:lnSpc>
              <a:spcBef>
                <a:spcPct val="0"/>
              </a:spcBef>
              <a:spcAft>
                <a:spcPct val="35000"/>
              </a:spcAft>
              <a:buNone/>
            </a:pPr>
            <a:endParaRPr lang="zh-CN" altLang="en-US" sz="1800" kern="1200" dirty="0">
              <a:solidFill>
                <a:schemeClr val="bg1"/>
              </a:solidFill>
              <a:latin typeface="+mn-ea"/>
              <a:ea typeface="+mn-ea"/>
            </a:endParaRPr>
          </a:p>
        </p:txBody>
      </p:sp>
      <p:sp>
        <p:nvSpPr>
          <p:cNvPr id="46" name="文本框 2">
            <a:extLst>
              <a:ext uri="{FF2B5EF4-FFF2-40B4-BE49-F238E27FC236}">
                <a16:creationId xmlns:a16="http://schemas.microsoft.com/office/drawing/2014/main" id="{F0716089-B668-42AE-AE44-4BA151D2A12A}"/>
              </a:ext>
            </a:extLst>
          </p:cNvPr>
          <p:cNvSpPr txBox="1">
            <a:spLocks noChangeArrowheads="1"/>
          </p:cNvSpPr>
          <p:nvPr/>
        </p:nvSpPr>
        <p:spPr bwMode="auto">
          <a:xfrm>
            <a:off x="553085" y="360363"/>
            <a:ext cx="83078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kumimoji="1" lang="zh-CN" altLang="en-US" sz="2000" b="1" dirty="0">
                <a:solidFill>
                  <a:schemeClr val="bg1"/>
                </a:solidFill>
                <a:latin typeface="+mn-lt"/>
                <a:ea typeface="+mn-ea"/>
                <a:cs typeface="+mn-ea"/>
              </a:rPr>
              <a:t>第</a:t>
            </a:r>
            <a:r>
              <a:rPr kumimoji="1" lang="en-US" altLang="zh-CN" sz="2000" b="1" dirty="0">
                <a:solidFill>
                  <a:schemeClr val="bg1"/>
                </a:solidFill>
                <a:latin typeface="+mn-lt"/>
                <a:ea typeface="+mn-ea"/>
                <a:cs typeface="+mn-ea"/>
              </a:rPr>
              <a:t>3</a:t>
            </a:r>
            <a:r>
              <a:rPr kumimoji="1" lang="zh-CN" altLang="en-US" sz="2000" b="1" dirty="0">
                <a:solidFill>
                  <a:schemeClr val="bg1"/>
                </a:solidFill>
                <a:latin typeface="+mn-lt"/>
                <a:ea typeface="+mn-ea"/>
                <a:cs typeface="+mn-ea"/>
              </a:rPr>
              <a:t>课  基准利率：你是经济冷热的调节器吗？</a:t>
            </a:r>
          </a:p>
        </p:txBody>
      </p:sp>
      <p:sp>
        <p:nvSpPr>
          <p:cNvPr id="47" name="文本框 10">
            <a:extLst>
              <a:ext uri="{FF2B5EF4-FFF2-40B4-BE49-F238E27FC236}">
                <a16:creationId xmlns:a16="http://schemas.microsoft.com/office/drawing/2014/main" id="{103B412B-B5E7-4F99-B633-08D3EF440972}"/>
              </a:ext>
            </a:extLst>
          </p:cNvPr>
          <p:cNvSpPr txBox="1">
            <a:spLocks noChangeArrowheads="1"/>
          </p:cNvSpPr>
          <p:nvPr/>
        </p:nvSpPr>
        <p:spPr bwMode="auto">
          <a:xfrm>
            <a:off x="1699554" y="1032442"/>
            <a:ext cx="9146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solidFill>
                  <a:srgbClr val="B1985F"/>
                </a:solidFill>
                <a:latin typeface="+mn-lt"/>
                <a:ea typeface="+mn-ea"/>
                <a:cs typeface="+mn-ea"/>
              </a:rPr>
              <a:t>降息能够刺激经济，但过度降息也将带来灾难。</a:t>
            </a:r>
          </a:p>
        </p:txBody>
      </p:sp>
      <p:sp>
        <p:nvSpPr>
          <p:cNvPr id="48" name="矩形: 圆角 47">
            <a:extLst>
              <a:ext uri="{FF2B5EF4-FFF2-40B4-BE49-F238E27FC236}">
                <a16:creationId xmlns:a16="http://schemas.microsoft.com/office/drawing/2014/main" id="{54A49FC3-586F-434F-9B1C-0D13D421A108}"/>
              </a:ext>
            </a:extLst>
          </p:cNvPr>
          <p:cNvSpPr/>
          <p:nvPr/>
        </p:nvSpPr>
        <p:spPr bwMode="auto">
          <a:xfrm>
            <a:off x="658287" y="1097509"/>
            <a:ext cx="869682" cy="331054"/>
          </a:xfrm>
          <a:prstGeom prst="round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rtlCol="0" anchor="ctr">
            <a:noAutofit/>
          </a:bodyPr>
          <a:lstStyle/>
          <a:p>
            <a:pPr algn="ctr" eaLnBrk="1" hangingPunct="1">
              <a:spcBef>
                <a:spcPct val="0"/>
              </a:spcBef>
              <a:buFontTx/>
              <a:buNone/>
            </a:pPr>
            <a:r>
              <a:rPr lang="zh-CN" altLang="en-US" sz="2000" dirty="0">
                <a:solidFill>
                  <a:schemeClr val="bg1"/>
                </a:solidFill>
                <a:cs typeface="+mn-ea"/>
                <a:sym typeface="+mn-lt"/>
              </a:rPr>
              <a:t>要点</a:t>
            </a:r>
            <a:r>
              <a:rPr lang="en-US" altLang="zh-CN" sz="2000" dirty="0">
                <a:solidFill>
                  <a:schemeClr val="bg1"/>
                </a:solidFill>
                <a:cs typeface="+mn-ea"/>
                <a:sym typeface="+mn-lt"/>
              </a:rPr>
              <a:t>3</a:t>
            </a:r>
            <a:endParaRPr lang="zh-CN" altLang="en-US" sz="2000" dirty="0">
              <a:solidFill>
                <a:schemeClr val="bg1"/>
              </a:solidFill>
              <a:cs typeface="+mn-ea"/>
              <a:sym typeface="+mn-lt"/>
            </a:endParaRPr>
          </a:p>
        </p:txBody>
      </p:sp>
      <p:sp>
        <p:nvSpPr>
          <p:cNvPr id="3" name="任意多边形: 形状 2">
            <a:extLst>
              <a:ext uri="{FF2B5EF4-FFF2-40B4-BE49-F238E27FC236}">
                <a16:creationId xmlns:a16="http://schemas.microsoft.com/office/drawing/2014/main" id="{6A6C4127-44CD-488C-9CCD-971F73B4EA16}"/>
              </a:ext>
            </a:extLst>
          </p:cNvPr>
          <p:cNvSpPr/>
          <p:nvPr/>
        </p:nvSpPr>
        <p:spPr>
          <a:xfrm>
            <a:off x="1720077" y="2368346"/>
            <a:ext cx="3752454" cy="2838856"/>
          </a:xfrm>
          <a:custGeom>
            <a:avLst/>
            <a:gdLst>
              <a:gd name="connsiteX0" fmla="*/ 0 w 7395996"/>
              <a:gd name="connsiteY0" fmla="*/ 0 h 892542"/>
              <a:gd name="connsiteX1" fmla="*/ 7395996 w 7395996"/>
              <a:gd name="connsiteY1" fmla="*/ 0 h 892542"/>
              <a:gd name="connsiteX2" fmla="*/ 7395996 w 7395996"/>
              <a:gd name="connsiteY2" fmla="*/ 892542 h 892542"/>
              <a:gd name="connsiteX3" fmla="*/ 0 w 7395996"/>
              <a:gd name="connsiteY3" fmla="*/ 892542 h 892542"/>
              <a:gd name="connsiteX4" fmla="*/ 0 w 7395996"/>
              <a:gd name="connsiteY4" fmla="*/ 0 h 89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5996" h="892542">
                <a:moveTo>
                  <a:pt x="0" y="0"/>
                </a:moveTo>
                <a:lnTo>
                  <a:pt x="7395996" y="0"/>
                </a:lnTo>
                <a:lnTo>
                  <a:pt x="7395996" y="892542"/>
                </a:lnTo>
                <a:lnTo>
                  <a:pt x="0" y="892542"/>
                </a:lnTo>
                <a:lnTo>
                  <a:pt x="0" y="0"/>
                </a:lnTo>
                <a:close/>
              </a:path>
            </a:pathLst>
          </a:custGeom>
          <a:solidFill>
            <a:srgbClr val="B1985F">
              <a:alpha val="55000"/>
            </a:srgbClr>
          </a:solidFill>
        </p:spPr>
        <p:style>
          <a:lnRef idx="2">
            <a:schemeClr val="dk1">
              <a:alpha val="90000"/>
              <a:hueOff val="0"/>
              <a:satOff val="0"/>
              <a:lumOff val="0"/>
              <a:alphaOff val="0"/>
            </a:schemeClr>
          </a:lnRef>
          <a:fillRef idx="1">
            <a:scrgbClr r="0" g="0" b="0"/>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83359" tIns="128016" rIns="128016" bIns="128016" numCol="1" spcCol="1270" anchor="ctr" anchorCtr="0">
            <a:noAutofit/>
          </a:bodyPr>
          <a:lstStyle/>
          <a:p>
            <a:pPr marL="0" lvl="0" indent="0" algn="ctr" defTabSz="800100">
              <a:lnSpc>
                <a:spcPct val="90000"/>
              </a:lnSpc>
              <a:spcBef>
                <a:spcPct val="0"/>
              </a:spcBef>
              <a:spcAft>
                <a:spcPct val="35000"/>
              </a:spcAft>
              <a:buNone/>
            </a:pPr>
            <a:endParaRPr lang="zh-CN" altLang="en-US" sz="1800" kern="1200" dirty="0">
              <a:solidFill>
                <a:schemeClr val="bg1"/>
              </a:solidFill>
              <a:latin typeface="+mn-ea"/>
              <a:ea typeface="+mn-ea"/>
            </a:endParaRPr>
          </a:p>
        </p:txBody>
      </p:sp>
      <p:sp>
        <p:nvSpPr>
          <p:cNvPr id="9" name="矩形 8">
            <a:extLst>
              <a:ext uri="{FF2B5EF4-FFF2-40B4-BE49-F238E27FC236}">
                <a16:creationId xmlns:a16="http://schemas.microsoft.com/office/drawing/2014/main" id="{F916814A-9574-4ECF-8EA4-5DD28DC61A05}"/>
              </a:ext>
            </a:extLst>
          </p:cNvPr>
          <p:cNvSpPr/>
          <p:nvPr/>
        </p:nvSpPr>
        <p:spPr>
          <a:xfrm>
            <a:off x="1964910" y="3503033"/>
            <a:ext cx="3473306" cy="1338828"/>
          </a:xfrm>
          <a:prstGeom prst="rect">
            <a:avLst/>
          </a:prstGeom>
        </p:spPr>
        <p:txBody>
          <a:bodyPr wrap="square">
            <a:spAutoFit/>
          </a:bodyPr>
          <a:lstStyle/>
          <a:p>
            <a:pPr lvl="0" defTabSz="800100">
              <a:lnSpc>
                <a:spcPct val="150000"/>
              </a:lnSpc>
              <a:spcBef>
                <a:spcPct val="0"/>
              </a:spcBef>
              <a:spcAft>
                <a:spcPct val="35000"/>
              </a:spcAft>
            </a:pPr>
            <a:r>
              <a:rPr lang="zh-CN" altLang="en-US" dirty="0">
                <a:solidFill>
                  <a:schemeClr val="bg1"/>
                </a:solidFill>
                <a:latin typeface="+mn-ea"/>
              </a:rPr>
              <a:t>为应对</a:t>
            </a:r>
            <a:r>
              <a:rPr lang="en-US" altLang="zh-CN" dirty="0">
                <a:solidFill>
                  <a:schemeClr val="bg1"/>
                </a:solidFill>
                <a:latin typeface="+mn-ea"/>
              </a:rPr>
              <a:t>21</a:t>
            </a:r>
            <a:r>
              <a:rPr lang="zh-CN" altLang="en-US" dirty="0">
                <a:solidFill>
                  <a:schemeClr val="bg1"/>
                </a:solidFill>
                <a:latin typeface="+mn-ea"/>
              </a:rPr>
              <a:t>世纪初的高科技泡沫破裂和</a:t>
            </a:r>
            <a:r>
              <a:rPr lang="en-US" altLang="zh-CN" dirty="0">
                <a:solidFill>
                  <a:schemeClr val="bg1"/>
                </a:solidFill>
                <a:latin typeface="+mn-ea"/>
              </a:rPr>
              <a:t>911</a:t>
            </a:r>
            <a:r>
              <a:rPr lang="zh-CN" altLang="en-US" dirty="0">
                <a:solidFill>
                  <a:schemeClr val="bg1"/>
                </a:solidFill>
                <a:latin typeface="+mn-ea"/>
              </a:rPr>
              <a:t>事件引起的经济衰退，美联储推行负利率。</a:t>
            </a:r>
          </a:p>
        </p:txBody>
      </p:sp>
      <p:sp>
        <p:nvSpPr>
          <p:cNvPr id="28" name="矩形 27">
            <a:extLst>
              <a:ext uri="{FF2B5EF4-FFF2-40B4-BE49-F238E27FC236}">
                <a16:creationId xmlns:a16="http://schemas.microsoft.com/office/drawing/2014/main" id="{5B8F643F-1B9B-45E9-AF55-B1C5D28A0753}"/>
              </a:ext>
            </a:extLst>
          </p:cNvPr>
          <p:cNvSpPr/>
          <p:nvPr/>
        </p:nvSpPr>
        <p:spPr>
          <a:xfrm>
            <a:off x="1859651" y="2864803"/>
            <a:ext cx="3473306" cy="480131"/>
          </a:xfrm>
          <a:prstGeom prst="rect">
            <a:avLst/>
          </a:prstGeom>
        </p:spPr>
        <p:txBody>
          <a:bodyPr wrap="square">
            <a:spAutoFit/>
          </a:bodyPr>
          <a:lstStyle/>
          <a:p>
            <a:pPr lvl="0" algn="ctr" defTabSz="889000">
              <a:lnSpc>
                <a:spcPct val="90000"/>
              </a:lnSpc>
              <a:spcBef>
                <a:spcPct val="0"/>
              </a:spcBef>
              <a:spcAft>
                <a:spcPct val="35000"/>
              </a:spcAft>
            </a:pPr>
            <a:r>
              <a:rPr lang="zh-CN" altLang="en-US" sz="2800" dirty="0">
                <a:solidFill>
                  <a:schemeClr val="bg1"/>
                </a:solidFill>
                <a:latin typeface="+mn-ea"/>
              </a:rPr>
              <a:t>次贷危机</a:t>
            </a:r>
          </a:p>
        </p:txBody>
      </p:sp>
      <p:sp>
        <p:nvSpPr>
          <p:cNvPr id="29" name="矩形 28">
            <a:extLst>
              <a:ext uri="{FF2B5EF4-FFF2-40B4-BE49-F238E27FC236}">
                <a16:creationId xmlns:a16="http://schemas.microsoft.com/office/drawing/2014/main" id="{41815FCF-0776-4D19-9C1F-205ABF156998}"/>
              </a:ext>
            </a:extLst>
          </p:cNvPr>
          <p:cNvSpPr/>
          <p:nvPr/>
        </p:nvSpPr>
        <p:spPr>
          <a:xfrm>
            <a:off x="6731295" y="2864803"/>
            <a:ext cx="3740628" cy="1018740"/>
          </a:xfrm>
          <a:prstGeom prst="rect">
            <a:avLst/>
          </a:prstGeom>
        </p:spPr>
        <p:txBody>
          <a:bodyPr wrap="square">
            <a:spAutoFit/>
          </a:bodyPr>
          <a:lstStyle/>
          <a:p>
            <a:pPr algn="ctr" defTabSz="889000">
              <a:lnSpc>
                <a:spcPct val="90000"/>
              </a:lnSpc>
              <a:spcBef>
                <a:spcPct val="0"/>
              </a:spcBef>
              <a:spcAft>
                <a:spcPct val="35000"/>
              </a:spcAft>
            </a:pPr>
            <a:r>
              <a:rPr lang="zh-CN" altLang="en-US" sz="2800" dirty="0">
                <a:solidFill>
                  <a:schemeClr val="bg1"/>
                </a:solidFill>
                <a:latin typeface="+mn-ea"/>
              </a:rPr>
              <a:t>房地产泡沫</a:t>
            </a:r>
          </a:p>
          <a:p>
            <a:pPr lvl="0" algn="ctr" defTabSz="889000">
              <a:lnSpc>
                <a:spcPct val="90000"/>
              </a:lnSpc>
              <a:spcBef>
                <a:spcPct val="0"/>
              </a:spcBef>
              <a:spcAft>
                <a:spcPct val="35000"/>
              </a:spcAft>
            </a:pPr>
            <a:endParaRPr lang="zh-CN" altLang="en-US" sz="2800" dirty="0">
              <a:solidFill>
                <a:schemeClr val="bg1"/>
              </a:solidFill>
              <a:latin typeface="+mn-ea"/>
            </a:endParaRPr>
          </a:p>
        </p:txBody>
      </p:sp>
      <p:sp>
        <p:nvSpPr>
          <p:cNvPr id="33" name="矩形 32">
            <a:extLst>
              <a:ext uri="{FF2B5EF4-FFF2-40B4-BE49-F238E27FC236}">
                <a16:creationId xmlns:a16="http://schemas.microsoft.com/office/drawing/2014/main" id="{C693EE01-2DAF-4136-973C-78D44CF9B668}"/>
              </a:ext>
            </a:extLst>
          </p:cNvPr>
          <p:cNvSpPr/>
          <p:nvPr/>
        </p:nvSpPr>
        <p:spPr>
          <a:xfrm>
            <a:off x="6859043" y="3503033"/>
            <a:ext cx="3473306" cy="1338828"/>
          </a:xfrm>
          <a:prstGeom prst="rect">
            <a:avLst/>
          </a:prstGeom>
        </p:spPr>
        <p:txBody>
          <a:bodyPr wrap="square">
            <a:spAutoFit/>
          </a:bodyPr>
          <a:lstStyle/>
          <a:p>
            <a:pPr defTabSz="800100">
              <a:lnSpc>
                <a:spcPct val="150000"/>
              </a:lnSpc>
              <a:spcBef>
                <a:spcPct val="0"/>
              </a:spcBef>
              <a:spcAft>
                <a:spcPct val="35000"/>
              </a:spcAft>
            </a:pPr>
            <a:r>
              <a:rPr lang="zh-CN" altLang="en-US" dirty="0">
                <a:solidFill>
                  <a:schemeClr val="bg1"/>
                </a:solidFill>
                <a:latin typeface="+mn-ea"/>
              </a:rPr>
              <a:t>为应对广场协议后出口的急剧下滑和经济衰退，日本央行在一年内将基准利率从</a:t>
            </a:r>
            <a:r>
              <a:rPr lang="en-US" altLang="zh-CN" dirty="0">
                <a:solidFill>
                  <a:schemeClr val="bg1"/>
                </a:solidFill>
                <a:latin typeface="+mn-ea"/>
              </a:rPr>
              <a:t>5%</a:t>
            </a:r>
            <a:r>
              <a:rPr lang="zh-CN" altLang="en-US" dirty="0">
                <a:solidFill>
                  <a:schemeClr val="bg1"/>
                </a:solidFill>
                <a:latin typeface="+mn-ea"/>
              </a:rPr>
              <a:t>下调至</a:t>
            </a:r>
            <a:r>
              <a:rPr lang="en-US" altLang="zh-CN" dirty="0">
                <a:solidFill>
                  <a:schemeClr val="bg1"/>
                </a:solidFill>
                <a:latin typeface="+mn-ea"/>
              </a:rPr>
              <a:t>2.5%</a:t>
            </a:r>
            <a:r>
              <a:rPr lang="zh-CN" altLang="en-US" dirty="0">
                <a:solidFill>
                  <a:schemeClr val="bg1"/>
                </a:solidFill>
                <a:latin typeface="+mn-ea"/>
              </a:rPr>
              <a:t>。</a:t>
            </a:r>
          </a:p>
        </p:txBody>
      </p:sp>
      <p:sp>
        <p:nvSpPr>
          <p:cNvPr id="34" name="矩形 33">
            <a:extLst>
              <a:ext uri="{FF2B5EF4-FFF2-40B4-BE49-F238E27FC236}">
                <a16:creationId xmlns:a16="http://schemas.microsoft.com/office/drawing/2014/main" id="{D229E3D3-FCC8-4145-9BDC-2B374342DEF6}"/>
              </a:ext>
            </a:extLst>
          </p:cNvPr>
          <p:cNvSpPr/>
          <p:nvPr/>
        </p:nvSpPr>
        <p:spPr>
          <a:xfrm>
            <a:off x="2776430" y="5433937"/>
            <a:ext cx="6816687" cy="1028680"/>
          </a:xfrm>
          <a:prstGeom prst="rect">
            <a:avLst/>
          </a:prstGeom>
        </p:spPr>
        <p:txBody>
          <a:bodyPr wrap="square">
            <a:spAutoFit/>
          </a:bodyPr>
          <a:lstStyle/>
          <a:p>
            <a:pPr algn="ctr" defTabSz="800100">
              <a:lnSpc>
                <a:spcPct val="150000"/>
              </a:lnSpc>
              <a:spcBef>
                <a:spcPct val="0"/>
              </a:spcBef>
              <a:spcAft>
                <a:spcPct val="35000"/>
              </a:spcAft>
            </a:pPr>
            <a:r>
              <a:rPr lang="zh-CN" altLang="en-US" sz="2200" b="1" dirty="0">
                <a:solidFill>
                  <a:schemeClr val="bg1"/>
                </a:solidFill>
                <a:latin typeface="楷体" pitchFamily="49" charset="-122"/>
                <a:ea typeface="楷体" pitchFamily="49" charset="-122"/>
              </a:rPr>
              <a:t>基准利率的尺度非常难把握，过大过猛的加息或降息可能导致经济的突然崩盘或飞速泡沫化。 </a:t>
            </a:r>
          </a:p>
        </p:txBody>
      </p:sp>
      <p:pic>
        <p:nvPicPr>
          <p:cNvPr id="35" name="图片 34">
            <a:extLst>
              <a:ext uri="{FF2B5EF4-FFF2-40B4-BE49-F238E27FC236}">
                <a16:creationId xmlns:a16="http://schemas.microsoft.com/office/drawing/2014/main" id="{EC74A2F8-49FE-4554-A8E5-E8AE7B822EEF}"/>
              </a:ext>
            </a:extLst>
          </p:cNvPr>
          <p:cNvPicPr>
            <a:picLocks noChangeAspect="1"/>
          </p:cNvPicPr>
          <p:nvPr/>
        </p:nvPicPr>
        <p:blipFill rotWithShape="1">
          <a:blip r:embed="rId2">
            <a:extLst>
              <a:ext uri="{28A0092B-C50C-407E-A947-70E740481C1C}">
                <a14:useLocalDpi xmlns:a14="http://schemas.microsoft.com/office/drawing/2010/main" val="0"/>
              </a:ext>
            </a:extLst>
          </a:blip>
          <a:srcRect l="405" t="11068" r="5826" b="11822"/>
          <a:stretch/>
        </p:blipFill>
        <p:spPr>
          <a:xfrm rot="20063955">
            <a:off x="1123181" y="2168459"/>
            <a:ext cx="1269256" cy="695845"/>
          </a:xfrm>
          <a:prstGeom prst="rect">
            <a:avLst/>
          </a:prstGeom>
          <a:ln>
            <a:noFill/>
          </a:ln>
          <a:effectLst>
            <a:outerShdw blurRad="292100" dist="139700" dir="2700000" algn="tl" rotWithShape="0">
              <a:srgbClr val="333333">
                <a:alpha val="65000"/>
              </a:srgbClr>
            </a:outerShdw>
          </a:effectLst>
        </p:spPr>
      </p:pic>
      <p:pic>
        <p:nvPicPr>
          <p:cNvPr id="22" name="图片 21">
            <a:extLst>
              <a:ext uri="{FF2B5EF4-FFF2-40B4-BE49-F238E27FC236}">
                <a16:creationId xmlns:a16="http://schemas.microsoft.com/office/drawing/2014/main" id="{500881E1-DE0C-4E54-AE7C-F1E467E4CF16}"/>
              </a:ext>
            </a:extLst>
          </p:cNvPr>
          <p:cNvPicPr>
            <a:picLocks noChangeAspect="1"/>
          </p:cNvPicPr>
          <p:nvPr/>
        </p:nvPicPr>
        <p:blipFill>
          <a:blip r:embed="rId3"/>
          <a:stretch>
            <a:fillRect/>
          </a:stretch>
        </p:blipFill>
        <p:spPr>
          <a:xfrm rot="20113651">
            <a:off x="6379130" y="1984294"/>
            <a:ext cx="1138672" cy="72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018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文本框 2">
            <a:extLst>
              <a:ext uri="{FF2B5EF4-FFF2-40B4-BE49-F238E27FC236}">
                <a16:creationId xmlns:a16="http://schemas.microsoft.com/office/drawing/2014/main" id="{D527D54B-CBAE-4E4B-A2E7-CD388583F570}"/>
              </a:ext>
            </a:extLst>
          </p:cNvPr>
          <p:cNvSpPr txBox="1">
            <a:spLocks noChangeArrowheads="1"/>
          </p:cNvSpPr>
          <p:nvPr/>
        </p:nvSpPr>
        <p:spPr bwMode="auto">
          <a:xfrm>
            <a:off x="1712914" y="290513"/>
            <a:ext cx="8713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sz="2400" b="1" dirty="0">
                <a:solidFill>
                  <a:schemeClr val="bg1"/>
                </a:solidFill>
                <a:latin typeface="宋体" panose="02010600030101010101" pitchFamily="2" charset="-122"/>
                <a:cs typeface="+mn-ea"/>
                <a:sym typeface="+mn-lt"/>
              </a:rPr>
              <a:t>下周预告</a:t>
            </a:r>
            <a:endParaRPr kumimoji="1" lang="en-US" altLang="zh-CN" sz="2400" b="1" dirty="0">
              <a:solidFill>
                <a:schemeClr val="bg1"/>
              </a:solidFill>
              <a:latin typeface="宋体" panose="02010600030101010101" pitchFamily="2" charset="-122"/>
              <a:cs typeface="+mn-ea"/>
              <a:sym typeface="+mn-lt"/>
            </a:endParaRPr>
          </a:p>
        </p:txBody>
      </p:sp>
      <p:sp>
        <p:nvSpPr>
          <p:cNvPr id="35846" name="矩形 22">
            <a:extLst>
              <a:ext uri="{FF2B5EF4-FFF2-40B4-BE49-F238E27FC236}">
                <a16:creationId xmlns:a16="http://schemas.microsoft.com/office/drawing/2014/main" id="{2BF56FC6-CCEE-49D6-A7C4-B0979EF08AD8}"/>
              </a:ext>
            </a:extLst>
          </p:cNvPr>
          <p:cNvSpPr>
            <a:spLocks noChangeArrowheads="1"/>
          </p:cNvSpPr>
          <p:nvPr/>
        </p:nvSpPr>
        <p:spPr bwMode="auto">
          <a:xfrm>
            <a:off x="0" y="1525329"/>
            <a:ext cx="12192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zh-CN" altLang="en-US" sz="2400" b="1" dirty="0">
                <a:solidFill>
                  <a:srgbClr val="B1985F"/>
                </a:solidFill>
                <a:latin typeface="+mn-lt"/>
                <a:ea typeface="+mn-ea"/>
                <a:cs typeface="+mn-ea"/>
              </a:rPr>
              <a:t>第四周任务：金融机构章节“银行与理财”</a:t>
            </a:r>
            <a:endParaRPr lang="en-US" altLang="zh-CN" sz="2400" b="1" dirty="0">
              <a:solidFill>
                <a:srgbClr val="B1985F"/>
              </a:solidFill>
              <a:latin typeface="+mn-lt"/>
              <a:ea typeface="+mn-ea"/>
              <a:cs typeface="+mn-ea"/>
            </a:endParaRPr>
          </a:p>
          <a:p>
            <a:pPr algn="ctr" eaLnBrk="1" hangingPunct="1">
              <a:spcBef>
                <a:spcPct val="0"/>
              </a:spcBef>
              <a:buFontTx/>
              <a:buNone/>
            </a:pPr>
            <a:endParaRPr lang="en-US" altLang="zh-CN" sz="2400" dirty="0">
              <a:solidFill>
                <a:srgbClr val="B1985F"/>
              </a:solidFill>
              <a:latin typeface="+mn-lt"/>
              <a:ea typeface="+mn-ea"/>
              <a:cs typeface="+mn-ea"/>
              <a:sym typeface="+mn-lt"/>
            </a:endParaRPr>
          </a:p>
        </p:txBody>
      </p:sp>
      <p:graphicFrame>
        <p:nvGraphicFramePr>
          <p:cNvPr id="6" name="表格 5">
            <a:extLst>
              <a:ext uri="{FF2B5EF4-FFF2-40B4-BE49-F238E27FC236}">
                <a16:creationId xmlns:a16="http://schemas.microsoft.com/office/drawing/2014/main" id="{E5FB23BC-58B1-4578-AEE8-E313D9B8DB74}"/>
              </a:ext>
            </a:extLst>
          </p:cNvPr>
          <p:cNvGraphicFramePr>
            <a:graphicFrameLocks noGrp="1"/>
          </p:cNvGraphicFramePr>
          <p:nvPr>
            <p:extLst>
              <p:ext uri="{D42A27DB-BD31-4B8C-83A1-F6EECF244321}">
                <p14:modId xmlns:p14="http://schemas.microsoft.com/office/powerpoint/2010/main" val="1718595624"/>
              </p:ext>
            </p:extLst>
          </p:nvPr>
        </p:nvGraphicFramePr>
        <p:xfrm>
          <a:off x="1786097" y="2731869"/>
          <a:ext cx="8619806" cy="3186330"/>
        </p:xfrm>
        <a:graphic>
          <a:graphicData uri="http://schemas.openxmlformats.org/drawingml/2006/table">
            <a:tbl>
              <a:tblPr firstRow="1" firstCol="1" bandRow="1">
                <a:tableStyleId>{91EBBBCC-DAD2-459C-BE2E-F6DE35CF9A28}</a:tableStyleId>
              </a:tblPr>
              <a:tblGrid>
                <a:gridCol w="2608896">
                  <a:extLst>
                    <a:ext uri="{9D8B030D-6E8A-4147-A177-3AD203B41FA5}">
                      <a16:colId xmlns:a16="http://schemas.microsoft.com/office/drawing/2014/main" val="20000"/>
                    </a:ext>
                  </a:extLst>
                </a:gridCol>
                <a:gridCol w="865475">
                  <a:extLst>
                    <a:ext uri="{9D8B030D-6E8A-4147-A177-3AD203B41FA5}">
                      <a16:colId xmlns:a16="http://schemas.microsoft.com/office/drawing/2014/main" val="20001"/>
                    </a:ext>
                  </a:extLst>
                </a:gridCol>
                <a:gridCol w="5145435">
                  <a:extLst>
                    <a:ext uri="{9D8B030D-6E8A-4147-A177-3AD203B41FA5}">
                      <a16:colId xmlns:a16="http://schemas.microsoft.com/office/drawing/2014/main" val="20002"/>
                    </a:ext>
                  </a:extLst>
                </a:gridCol>
              </a:tblGrid>
              <a:tr h="556864">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bg1"/>
                          </a:solidFill>
                          <a:effectLst/>
                          <a:latin typeface="+mn-lt"/>
                          <a:ea typeface="+mn-ea"/>
                          <a:cs typeface="+mn-ea"/>
                          <a:sym typeface="+mn-lt"/>
                        </a:rPr>
                        <a:t>模块二：银行</a:t>
                      </a:r>
                      <a:r>
                        <a:rPr kumimoji="0" lang="en-US" altLang="zh-CN" sz="2800" b="1" i="0" u="none" strike="noStrike" cap="none" normalizeH="0" baseline="0" dirty="0">
                          <a:ln>
                            <a:noFill/>
                          </a:ln>
                          <a:solidFill>
                            <a:schemeClr val="bg1"/>
                          </a:solidFill>
                          <a:effectLst/>
                          <a:latin typeface="+mn-lt"/>
                          <a:ea typeface="+mn-ea"/>
                          <a:cs typeface="+mn-ea"/>
                          <a:sym typeface="+mn-lt"/>
                        </a:rPr>
                        <a:t>·</a:t>
                      </a:r>
                      <a:r>
                        <a:rPr kumimoji="0" lang="zh-CN" altLang="en-US" sz="2800" b="1" i="0" u="none" strike="noStrike" cap="none" normalizeH="0" baseline="0" dirty="0">
                          <a:ln>
                            <a:noFill/>
                          </a:ln>
                          <a:solidFill>
                            <a:schemeClr val="bg1"/>
                          </a:solidFill>
                          <a:effectLst/>
                          <a:latin typeface="+mn-lt"/>
                          <a:ea typeface="+mn-ea"/>
                          <a:cs typeface="+mn-ea"/>
                          <a:sym typeface="+mn-lt"/>
                        </a:rPr>
                        <a:t>现代社会运行的血管</a:t>
                      </a:r>
                      <a:endParaRPr kumimoji="0" lang="en-US" altLang="zh-CN" sz="2800" b="1" i="0" u="none" strike="noStrike" cap="none" normalizeH="0" baseline="0" dirty="0">
                        <a:ln>
                          <a:noFill/>
                        </a:ln>
                        <a:solidFill>
                          <a:schemeClr val="bg1"/>
                        </a:solidFill>
                        <a:effectLst/>
                        <a:latin typeface="+mn-lt"/>
                        <a:ea typeface="+mn-ea"/>
                        <a:cs typeface="+mn-ea"/>
                        <a:sym typeface="+mn-lt"/>
                      </a:endParaRPr>
                    </a:p>
                  </a:txBody>
                  <a:tcPr marL="62512" marR="62512" marT="0" marB="0" anchor="ctr">
                    <a:solidFill>
                      <a:srgbClr val="B1985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51924">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effectLst/>
                          <a:latin typeface="+mn-ea"/>
                          <a:ea typeface="+mn-ea"/>
                          <a:cs typeface="Times New Roman" panose="02020603050405020304" pitchFamily="18" charset="0"/>
                        </a:rPr>
                        <a:t>银行与理财</a:t>
                      </a:r>
                      <a:endParaRPr lang="en-US" altLang="zh-CN" sz="2400" b="1" dirty="0">
                        <a:effectLst/>
                        <a:latin typeface="+mn-ea"/>
                        <a:ea typeface="+mn-ea"/>
                        <a:cs typeface="Times New Roman" panose="02020603050405020304" pitchFamily="18" charset="0"/>
                      </a:endParaRPr>
                    </a:p>
                  </a:txBody>
                  <a:tcPr marL="62512" marR="62512" marT="0" marB="0" anchor="ctr"/>
                </a:tc>
                <a:tc>
                  <a:txBody>
                    <a:bodyPr/>
                    <a:lstStyle/>
                    <a:p>
                      <a:pPr marL="0" marR="0" algn="ctr">
                        <a:lnSpc>
                          <a:spcPct val="150000"/>
                        </a:lnSpc>
                        <a:spcBef>
                          <a:spcPts val="0"/>
                        </a:spcBef>
                        <a:spcAft>
                          <a:spcPts val="0"/>
                        </a:spcAft>
                      </a:pPr>
                      <a:r>
                        <a:rPr lang="en-US" sz="2000" b="0" dirty="0">
                          <a:effectLst/>
                          <a:latin typeface="+mn-lt"/>
                          <a:ea typeface="+mn-ea"/>
                          <a:cs typeface="+mn-ea"/>
                          <a:sym typeface="+mn-lt"/>
                        </a:rPr>
                        <a:t>10</a:t>
                      </a:r>
                    </a:p>
                  </a:txBody>
                  <a:tcPr marL="62512" marR="62512" marT="0" marB="0" anchor="ct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2000" b="0" dirty="0">
                          <a:effectLst/>
                          <a:latin typeface="+mn-ea"/>
                          <a:ea typeface="+mn-ea"/>
                          <a:cs typeface="Times New Roman" panose="02020603050405020304" pitchFamily="18" charset="0"/>
                        </a:rPr>
                        <a:t>为什么银行“躺着也赚钱”？</a:t>
                      </a:r>
                      <a:endParaRPr lang="en-US" altLang="zh-CN" sz="2000" b="0" dirty="0">
                        <a:effectLst/>
                        <a:latin typeface="+mn-ea"/>
                        <a:ea typeface="+mn-ea"/>
                        <a:cs typeface="Times New Roman" panose="02020603050405020304" pitchFamily="18" charset="0"/>
                      </a:endParaRPr>
                    </a:p>
                  </a:txBody>
                  <a:tcPr marL="62512" marR="62512" marT="0" marB="0" anchor="ctr"/>
                </a:tc>
                <a:extLst>
                  <a:ext uri="{0D108BD9-81ED-4DB2-BD59-A6C34878D82A}">
                    <a16:rowId xmlns:a16="http://schemas.microsoft.com/office/drawing/2014/main" val="10001"/>
                  </a:ext>
                </a:extLst>
              </a:tr>
              <a:tr h="938771">
                <a:tc vMerge="1">
                  <a:txBody>
                    <a:bodyPr/>
                    <a:lstStyle/>
                    <a:p>
                      <a:endParaRPr lang="en-US"/>
                    </a:p>
                  </a:txBody>
                  <a:tcPr/>
                </a:tc>
                <a:tc>
                  <a:txBody>
                    <a:bodyPr/>
                    <a:lstStyle/>
                    <a:p>
                      <a:pPr marL="0" marR="0" algn="ctr">
                        <a:lnSpc>
                          <a:spcPct val="150000"/>
                        </a:lnSpc>
                        <a:spcBef>
                          <a:spcPts val="0"/>
                        </a:spcBef>
                        <a:spcAft>
                          <a:spcPts val="0"/>
                        </a:spcAft>
                      </a:pPr>
                      <a:r>
                        <a:rPr lang="en-US" sz="2000" b="0" dirty="0">
                          <a:effectLst/>
                          <a:latin typeface="+mn-lt"/>
                          <a:ea typeface="+mn-ea"/>
                          <a:cs typeface="+mn-ea"/>
                          <a:sym typeface="+mn-lt"/>
                        </a:rPr>
                        <a:t>11</a:t>
                      </a:r>
                    </a:p>
                  </a:txBody>
                  <a:tcPr marL="62512" marR="62512" marT="0" marB="0" anchor="ct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2000" b="0" dirty="0">
                          <a:effectLst/>
                          <a:latin typeface="+mn-ea"/>
                          <a:ea typeface="+mn-ea"/>
                          <a:cs typeface="Times New Roman" panose="02020603050405020304" pitchFamily="18" charset="0"/>
                        </a:rPr>
                        <a:t>货币基金抢了银行的利润吗？</a:t>
                      </a:r>
                      <a:endParaRPr lang="en-US" altLang="zh-CN" sz="2000" b="0" dirty="0">
                        <a:effectLst/>
                        <a:latin typeface="+mn-ea"/>
                        <a:ea typeface="+mn-ea"/>
                        <a:cs typeface="Times New Roman" panose="02020603050405020304" pitchFamily="18" charset="0"/>
                      </a:endParaRPr>
                    </a:p>
                  </a:txBody>
                  <a:tcPr marL="62512" marR="62512" marT="0" marB="0" anchor="ctr"/>
                </a:tc>
                <a:extLst>
                  <a:ext uri="{0D108BD9-81ED-4DB2-BD59-A6C34878D82A}">
                    <a16:rowId xmlns:a16="http://schemas.microsoft.com/office/drawing/2014/main" val="10002"/>
                  </a:ext>
                </a:extLst>
              </a:tr>
              <a:tr h="938771">
                <a:tc vMerge="1">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dirty="0">
                        <a:ln>
                          <a:noFill/>
                        </a:ln>
                        <a:solidFill>
                          <a:schemeClr val="tx1"/>
                        </a:solidFill>
                        <a:effectLst/>
                        <a:latin typeface="方正黑体简体" panose="02010601030101010101" pitchFamily="2" charset="-122"/>
                        <a:ea typeface="方正黑体简体" panose="02010601030101010101" pitchFamily="2" charset="-122"/>
                        <a:cs typeface="Times New Roman" panose="02020603050405020304" pitchFamily="18" charset="0"/>
                      </a:endParaRPr>
                    </a:p>
                  </a:txBody>
                  <a:tcPr marL="62512" marR="62512" marT="0" marB="0" anchor="ctr"/>
                </a:tc>
                <a:tc>
                  <a:txBody>
                    <a:bodyPr/>
                    <a:lstStyle/>
                    <a:p>
                      <a:pPr marL="0" marR="0" algn="ctr">
                        <a:lnSpc>
                          <a:spcPct val="150000"/>
                        </a:lnSpc>
                        <a:spcBef>
                          <a:spcPts val="0"/>
                        </a:spcBef>
                        <a:spcAft>
                          <a:spcPts val="0"/>
                        </a:spcAft>
                      </a:pPr>
                      <a:r>
                        <a:rPr lang="en-US" sz="2000" b="0" dirty="0">
                          <a:effectLst/>
                          <a:latin typeface="+mn-lt"/>
                          <a:ea typeface="+mn-ea"/>
                          <a:cs typeface="+mn-ea"/>
                          <a:sym typeface="+mn-lt"/>
                        </a:rPr>
                        <a:t>12</a:t>
                      </a:r>
                    </a:p>
                  </a:txBody>
                  <a:tcPr marL="62512" marR="62512" marT="0" marB="0" anchor="ctr"/>
                </a:tc>
                <a:tc>
                  <a:txBody>
                    <a:bodyPr/>
                    <a:lstStyle/>
                    <a:p>
                      <a:pPr marL="0" marR="0" algn="just">
                        <a:lnSpc>
                          <a:spcPct val="150000"/>
                        </a:lnSpc>
                        <a:spcBef>
                          <a:spcPts val="0"/>
                        </a:spcBef>
                        <a:spcAft>
                          <a:spcPts val="0"/>
                        </a:spcAft>
                      </a:pPr>
                      <a:r>
                        <a:rPr lang="zh-CN" altLang="en-US" sz="2000" b="0" dirty="0">
                          <a:effectLst/>
                          <a:latin typeface="+mn-ea"/>
                          <a:ea typeface="+mn-ea"/>
                          <a:cs typeface="Times New Roman" panose="02020603050405020304" pitchFamily="18" charset="0"/>
                        </a:rPr>
                        <a:t>影子银行：银行理财产品里的秘密</a:t>
                      </a:r>
                      <a:endParaRPr lang="en-US" altLang="zh-CN" sz="2000" b="0" dirty="0">
                        <a:effectLst/>
                        <a:latin typeface="+mn-ea"/>
                        <a:ea typeface="+mn-ea"/>
                        <a:cs typeface="Times New Roman" panose="02020603050405020304" pitchFamily="18" charset="0"/>
                      </a:endParaRPr>
                    </a:p>
                  </a:txBody>
                  <a:tcPr marL="62512" marR="62512" marT="0" marB="0" anchor="ctr"/>
                </a:tc>
                <a:extLst>
                  <a:ext uri="{0D108BD9-81ED-4DB2-BD59-A6C34878D82A}">
                    <a16:rowId xmlns:a16="http://schemas.microsoft.com/office/drawing/2014/main" val="323263004"/>
                  </a:ext>
                </a:extLst>
              </a:tr>
            </a:tbl>
          </a:graphicData>
        </a:graphic>
      </p:graphicFrame>
      <p:cxnSp>
        <p:nvCxnSpPr>
          <p:cNvPr id="7" name="直接连接符 6">
            <a:extLst>
              <a:ext uri="{FF2B5EF4-FFF2-40B4-BE49-F238E27FC236}">
                <a16:creationId xmlns:a16="http://schemas.microsoft.com/office/drawing/2014/main" id="{A71F44C3-F497-4C30-B539-46F3D80D4C4F}"/>
              </a:ext>
            </a:extLst>
          </p:cNvPr>
          <p:cNvCxnSpPr>
            <a:cxnSpLocks/>
          </p:cNvCxnSpPr>
          <p:nvPr/>
        </p:nvCxnSpPr>
        <p:spPr>
          <a:xfrm>
            <a:off x="4267200" y="2231753"/>
            <a:ext cx="36779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400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AEDF5ACE-6321-471B-AA7F-E35884D6DF5A}"/>
              </a:ext>
            </a:extLst>
          </p:cNvPr>
          <p:cNvPicPr>
            <a:picLocks noChangeAspect="1"/>
          </p:cNvPicPr>
          <p:nvPr/>
        </p:nvPicPr>
        <p:blipFill>
          <a:blip r:embed="rId2"/>
          <a:stretch>
            <a:fillRect/>
          </a:stretch>
        </p:blipFill>
        <p:spPr>
          <a:xfrm>
            <a:off x="-774959" y="-49347"/>
            <a:ext cx="17696847" cy="6907347"/>
          </a:xfrm>
          <a:prstGeom prst="rect">
            <a:avLst/>
          </a:prstGeom>
        </p:spPr>
      </p:pic>
      <p:sp>
        <p:nvSpPr>
          <p:cNvPr id="9" name="矩形 8">
            <a:extLst>
              <a:ext uri="{FF2B5EF4-FFF2-40B4-BE49-F238E27FC236}">
                <a16:creationId xmlns:a16="http://schemas.microsoft.com/office/drawing/2014/main" id="{EC99B07A-38C5-4D38-B961-8E344890BE25}"/>
              </a:ext>
            </a:extLst>
          </p:cNvPr>
          <p:cNvSpPr/>
          <p:nvPr/>
        </p:nvSpPr>
        <p:spPr bwMode="auto">
          <a:xfrm>
            <a:off x="-19455" y="-49347"/>
            <a:ext cx="13852187" cy="6907347"/>
          </a:xfrm>
          <a:prstGeom prst="rect">
            <a:avLst/>
          </a:prstGeom>
          <a:solidFill>
            <a:schemeClr val="tx1">
              <a:alpha val="26000"/>
            </a:schemeClr>
          </a:solidFill>
          <a:ln w="9525">
            <a:noFill/>
            <a:miter lim="800000"/>
            <a:headEnd/>
            <a:tailEnd/>
          </a:ln>
          <a:extLst/>
        </p:spPr>
        <p:txBody>
          <a:bodyPr wrap="square" rtlCol="0" anchor="ctr">
            <a:noAutofit/>
          </a:bodyPr>
          <a:lstStyle/>
          <a:p>
            <a:pPr algn="l" eaLnBrk="1" hangingPunct="1">
              <a:spcBef>
                <a:spcPct val="0"/>
              </a:spcBef>
              <a:buFontTx/>
              <a:buNone/>
            </a:pPr>
            <a:endParaRPr lang="zh-CN" altLang="en-US" sz="1800" dirty="0">
              <a:latin typeface="方正黑体简体" panose="02010601030101010101" pitchFamily="2" charset="-122"/>
              <a:ea typeface="方正黑体简体" panose="02010601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27370EA8-0792-4C77-858F-8BE2F4835149}"/>
              </a:ext>
            </a:extLst>
          </p:cNvPr>
          <p:cNvSpPr/>
          <p:nvPr/>
        </p:nvSpPr>
        <p:spPr>
          <a:xfrm>
            <a:off x="3048000" y="5277281"/>
            <a:ext cx="6096000" cy="584775"/>
          </a:xfrm>
          <a:prstGeom prst="rect">
            <a:avLst/>
          </a:prstGeom>
        </p:spPr>
        <p:txBody>
          <a:bodyPr>
            <a:spAutoFit/>
          </a:bodyPr>
          <a:lstStyle/>
          <a:p>
            <a:pPr algn="ctr"/>
            <a:r>
              <a:rPr lang="zh-CN" altLang="en-US" sz="3200" dirty="0">
                <a:solidFill>
                  <a:schemeClr val="bg1"/>
                </a:solidFill>
                <a:latin typeface="思源宋体 CN Medium" panose="02020500000000000000" pitchFamily="18" charset="-122"/>
                <a:ea typeface="思源宋体 CN Medium" panose="02020500000000000000" pitchFamily="18" charset="-122"/>
              </a:rPr>
              <a:t>下周四 敬请关注</a:t>
            </a:r>
          </a:p>
        </p:txBody>
      </p:sp>
      <p:sp>
        <p:nvSpPr>
          <p:cNvPr id="4" name="矩形 3">
            <a:extLst>
              <a:ext uri="{FF2B5EF4-FFF2-40B4-BE49-F238E27FC236}">
                <a16:creationId xmlns:a16="http://schemas.microsoft.com/office/drawing/2014/main" id="{D35E9ED6-2720-4BDB-BA34-A0DE5381D53F}"/>
              </a:ext>
            </a:extLst>
          </p:cNvPr>
          <p:cNvSpPr/>
          <p:nvPr/>
        </p:nvSpPr>
        <p:spPr>
          <a:xfrm>
            <a:off x="4118535" y="934388"/>
            <a:ext cx="3954930" cy="707886"/>
          </a:xfrm>
          <a:prstGeom prst="rect">
            <a:avLst/>
          </a:prstGeom>
          <a:effectLst>
            <a:outerShdw blurRad="50800" dist="38100" dir="2700000" algn="tl" rotWithShape="0">
              <a:prstClr val="black">
                <a:alpha val="40000"/>
              </a:prstClr>
            </a:outerShdw>
          </a:effectLst>
        </p:spPr>
        <p:txBody>
          <a:bodyPr wrap="square">
            <a:spAutoFit/>
          </a:bodyPr>
          <a:lstStyle/>
          <a:p>
            <a:pPr algn="ctr" defTabSz="914217"/>
            <a:r>
              <a:rPr lang="zh-CN" altLang="en-US" sz="4000" spc="150" dirty="0">
                <a:gradFill>
                  <a:gsLst>
                    <a:gs pos="0">
                      <a:srgbClr val="86632F"/>
                    </a:gs>
                    <a:gs pos="100000">
                      <a:srgbClr val="D0B067"/>
                    </a:gs>
                    <a:gs pos="41000">
                      <a:srgbClr val="F4DAAA"/>
                    </a:gs>
                    <a:gs pos="52000">
                      <a:srgbClr val="DABA80"/>
                    </a:gs>
                  </a:gsLst>
                  <a:lin ang="5400000" scaled="0"/>
                </a:gradFill>
                <a:ea typeface="汉仪旗黑X1-85W" panose="00020600040101010101" pitchFamily="18" charset="-122"/>
                <a:cs typeface="+mn-ea"/>
              </a:rPr>
              <a:t>重磅预告</a:t>
            </a:r>
          </a:p>
        </p:txBody>
      </p:sp>
      <p:grpSp>
        <p:nvGrpSpPr>
          <p:cNvPr id="12" name="组合 11">
            <a:extLst>
              <a:ext uri="{FF2B5EF4-FFF2-40B4-BE49-F238E27FC236}">
                <a16:creationId xmlns:a16="http://schemas.microsoft.com/office/drawing/2014/main" id="{6BFF2772-18D3-473E-9B2D-DC695A934DBD}"/>
              </a:ext>
            </a:extLst>
          </p:cNvPr>
          <p:cNvGrpSpPr/>
          <p:nvPr/>
        </p:nvGrpSpPr>
        <p:grpSpPr>
          <a:xfrm>
            <a:off x="1726923" y="2479381"/>
            <a:ext cx="9187513" cy="1200329"/>
            <a:chOff x="1942669" y="2147724"/>
            <a:chExt cx="9187513" cy="1200329"/>
          </a:xfrm>
        </p:grpSpPr>
        <p:sp>
          <p:nvSpPr>
            <p:cNvPr id="2" name="矩形 1">
              <a:extLst>
                <a:ext uri="{FF2B5EF4-FFF2-40B4-BE49-F238E27FC236}">
                  <a16:creationId xmlns:a16="http://schemas.microsoft.com/office/drawing/2014/main" id="{C270DBE3-72F9-412F-90BE-DC6A4AB30819}"/>
                </a:ext>
              </a:extLst>
            </p:cNvPr>
            <p:cNvSpPr/>
            <p:nvPr/>
          </p:nvSpPr>
          <p:spPr>
            <a:xfrm>
              <a:off x="2915434" y="2147724"/>
              <a:ext cx="8214748" cy="1200329"/>
            </a:xfrm>
            <a:prstGeom prst="rect">
              <a:avLst/>
            </a:prstGeom>
          </p:spPr>
          <p:txBody>
            <a:bodyPr wrap="square">
              <a:spAutoFit/>
            </a:bodyPr>
            <a:lstStyle/>
            <a:p>
              <a:pPr algn="dist">
                <a:lnSpc>
                  <a:spcPct val="150000"/>
                </a:lnSpc>
              </a:pPr>
              <a:r>
                <a:rPr lang="zh-CN" altLang="en-US" sz="4800" dirty="0">
                  <a:solidFill>
                    <a:schemeClr val="bg1"/>
                  </a:solidFill>
                  <a:latin typeface="思源宋体 CN Heavy" panose="02020900000000000000" pitchFamily="18" charset="-122"/>
                  <a:ea typeface="思源宋体 CN Heavy" panose="02020900000000000000" pitchFamily="18" charset="-122"/>
                  <a:cs typeface="Times New Roman" panose="02020603050405020304" pitchFamily="18" charset="0"/>
                </a:rPr>
                <a:t>怎样挑选合适的货币基金？</a:t>
              </a:r>
              <a:endParaRPr lang="en-US" altLang="zh-CN" sz="4800" dirty="0">
                <a:solidFill>
                  <a:schemeClr val="bg1"/>
                </a:solidFill>
                <a:latin typeface="思源宋体 CN Heavy" panose="02020900000000000000" pitchFamily="18" charset="-122"/>
                <a:ea typeface="思源宋体 CN Heavy" panose="02020900000000000000" pitchFamily="18" charset="-122"/>
                <a:cs typeface="Times New Roman" panose="02020603050405020304" pitchFamily="18" charset="0"/>
              </a:endParaRPr>
            </a:p>
          </p:txBody>
        </p:sp>
        <p:sp>
          <p:nvSpPr>
            <p:cNvPr id="5" name="矩形: 圆角 4">
              <a:extLst>
                <a:ext uri="{FF2B5EF4-FFF2-40B4-BE49-F238E27FC236}">
                  <a16:creationId xmlns:a16="http://schemas.microsoft.com/office/drawing/2014/main" id="{B96A51E1-39C8-4F1F-9E8C-CB226A6C2D78}"/>
                </a:ext>
              </a:extLst>
            </p:cNvPr>
            <p:cNvSpPr/>
            <p:nvPr/>
          </p:nvSpPr>
          <p:spPr bwMode="auto">
            <a:xfrm>
              <a:off x="1942669" y="2393676"/>
              <a:ext cx="967313" cy="791200"/>
            </a:xfrm>
            <a:prstGeom prst="round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rtlCol="0" anchor="ctr">
              <a:noAutofit/>
            </a:bodyPr>
            <a:lstStyle/>
            <a:p>
              <a:pPr algn="ctr">
                <a:spcBef>
                  <a:spcPct val="0"/>
                </a:spcBef>
              </a:pPr>
              <a:r>
                <a:rPr lang="zh-CN" altLang="en-US" sz="2200" dirty="0">
                  <a:solidFill>
                    <a:schemeClr val="bg1"/>
                  </a:solidFill>
                  <a:latin typeface="思源宋体 CN Medium" panose="02020500000000000000" pitchFamily="18" charset="-122"/>
                  <a:ea typeface="思源宋体 CN Medium" panose="02020500000000000000" pitchFamily="18" charset="-122"/>
                  <a:cs typeface="Times New Roman" panose="02020603050405020304" pitchFamily="18" charset="0"/>
                </a:rPr>
                <a:t>延展</a:t>
              </a:r>
              <a:endParaRPr lang="en-US" altLang="zh-CN" sz="2200" dirty="0">
                <a:solidFill>
                  <a:schemeClr val="bg1"/>
                </a:solidFill>
                <a:latin typeface="思源宋体 CN Medium" panose="02020500000000000000" pitchFamily="18" charset="-122"/>
                <a:ea typeface="思源宋体 CN Medium" panose="02020500000000000000" pitchFamily="18" charset="-122"/>
                <a:cs typeface="Times New Roman" panose="02020603050405020304" pitchFamily="18" charset="0"/>
              </a:endParaRPr>
            </a:p>
            <a:p>
              <a:pPr algn="ctr">
                <a:spcBef>
                  <a:spcPct val="0"/>
                </a:spcBef>
              </a:pPr>
              <a:r>
                <a:rPr lang="zh-CN" altLang="en-US" sz="2200" dirty="0">
                  <a:solidFill>
                    <a:schemeClr val="bg1"/>
                  </a:solidFill>
                  <a:latin typeface="思源宋体 CN Medium" panose="02020500000000000000" pitchFamily="18" charset="-122"/>
                  <a:ea typeface="思源宋体 CN Medium" panose="02020500000000000000" pitchFamily="18" charset="-122"/>
                  <a:cs typeface="Times New Roman" panose="02020603050405020304" pitchFamily="18" charset="0"/>
                </a:rPr>
                <a:t>话题</a:t>
              </a:r>
              <a:endParaRPr lang="zh-CN" altLang="en-US" sz="2200" dirty="0">
                <a:solidFill>
                  <a:schemeClr val="bg1"/>
                </a:solidFill>
                <a:cs typeface="+mn-ea"/>
                <a:sym typeface="+mn-lt"/>
              </a:endParaRPr>
            </a:p>
          </p:txBody>
        </p:sp>
      </p:grpSp>
      <p:cxnSp>
        <p:nvCxnSpPr>
          <p:cNvPr id="6" name="直接连接符 5">
            <a:extLst>
              <a:ext uri="{FF2B5EF4-FFF2-40B4-BE49-F238E27FC236}">
                <a16:creationId xmlns:a16="http://schemas.microsoft.com/office/drawing/2014/main" id="{A4E78FBE-7CF4-4DEC-BE41-851CCF9A8E57}"/>
              </a:ext>
            </a:extLst>
          </p:cNvPr>
          <p:cNvCxnSpPr>
            <a:cxnSpLocks/>
          </p:cNvCxnSpPr>
          <p:nvPr/>
        </p:nvCxnSpPr>
        <p:spPr>
          <a:xfrm>
            <a:off x="5466080" y="2028553"/>
            <a:ext cx="10744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EBA3FD81-1025-4FAD-BA09-E37C134019FD}"/>
              </a:ext>
            </a:extLst>
          </p:cNvPr>
          <p:cNvPicPr>
            <a:picLocks noChangeAspect="1"/>
          </p:cNvPicPr>
          <p:nvPr/>
        </p:nvPicPr>
        <p:blipFill rotWithShape="1">
          <a:blip r:embed="rId3">
            <a:extLst>
              <a:ext uri="{28A0092B-C50C-407E-A947-70E740481C1C}">
                <a14:useLocalDpi xmlns:a14="http://schemas.microsoft.com/office/drawing/2010/main" val="0"/>
              </a:ext>
            </a:extLst>
          </a:blip>
          <a:srcRect r="53164" b="73406"/>
          <a:stretch/>
        </p:blipFill>
        <p:spPr>
          <a:xfrm>
            <a:off x="10158440" y="27507"/>
            <a:ext cx="1943865" cy="858838"/>
          </a:xfrm>
          <a:prstGeom prst="rect">
            <a:avLst/>
          </a:prstGeom>
        </p:spPr>
      </p:pic>
    </p:spTree>
    <p:extLst>
      <p:ext uri="{BB962C8B-B14F-4D97-AF65-F5344CB8AC3E}">
        <p14:creationId xmlns:p14="http://schemas.microsoft.com/office/powerpoint/2010/main" val="3135615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包含 工厂&#10;&#10;已生成极高可信度的说明">
            <a:extLst>
              <a:ext uri="{FF2B5EF4-FFF2-40B4-BE49-F238E27FC236}">
                <a16:creationId xmlns:a16="http://schemas.microsoft.com/office/drawing/2014/main" id="{5B571CF0-78F6-4F89-9781-2411F6E56927}"/>
              </a:ext>
            </a:extLst>
          </p:cNvPr>
          <p:cNvPicPr>
            <a:picLocks noChangeAspect="1"/>
          </p:cNvPicPr>
          <p:nvPr/>
        </p:nvPicPr>
        <p:blipFill rotWithShape="1">
          <a:blip r:embed="rId2">
            <a:extLst>
              <a:ext uri="{28A0092B-C50C-407E-A947-70E740481C1C}">
                <a14:useLocalDpi xmlns:a14="http://schemas.microsoft.com/office/drawing/2010/main" val="0"/>
              </a:ext>
            </a:extLst>
          </a:blip>
          <a:srcRect l="9876" t="1328" r="9876" b="31784"/>
          <a:stretch/>
        </p:blipFill>
        <p:spPr>
          <a:xfrm>
            <a:off x="0" y="0"/>
            <a:ext cx="12192000" cy="6858000"/>
          </a:xfrm>
          <a:prstGeom prst="rect">
            <a:avLst/>
          </a:prstGeom>
        </p:spPr>
      </p:pic>
      <p:sp>
        <p:nvSpPr>
          <p:cNvPr id="2" name="矩形 1"/>
          <p:cNvSpPr/>
          <p:nvPr/>
        </p:nvSpPr>
        <p:spPr bwMode="auto">
          <a:xfrm>
            <a:off x="0" y="0"/>
            <a:ext cx="12192000" cy="6858000"/>
          </a:xfrm>
          <a:prstGeom prst="rect">
            <a:avLst/>
          </a:prstGeom>
          <a:solidFill>
            <a:schemeClr val="tx1">
              <a:alpha val="60000"/>
            </a:schemeClr>
          </a:solidFill>
          <a:ln>
            <a:noFill/>
          </a:ln>
          <a:extLst/>
        </p:spPr>
        <p:txBody>
          <a:bodyPr wrap="square" rtlCol="0" anchor="ctr">
            <a:spAutoFit/>
          </a:bodyPr>
          <a:lstStyle/>
          <a:p>
            <a:pPr algn="l" eaLnBrk="1" hangingPunct="1">
              <a:spcBef>
                <a:spcPct val="0"/>
              </a:spcBef>
              <a:buFontTx/>
              <a:buNone/>
            </a:pPr>
            <a:endParaRPr lang="zh-CN" altLang="en-US" sz="1800" dirty="0">
              <a:latin typeface="方正黑体简体" panose="02010601030101010101" pitchFamily="2" charset="-122"/>
              <a:ea typeface="方正黑体简体" panose="0201060103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0470CB83-EB62-4B2C-838B-A9810D33210E}"/>
              </a:ext>
            </a:extLst>
          </p:cNvPr>
          <p:cNvSpPr txBox="1"/>
          <p:nvPr/>
        </p:nvSpPr>
        <p:spPr>
          <a:xfrm>
            <a:off x="-1" y="1940675"/>
            <a:ext cx="12191999" cy="1200329"/>
          </a:xfrm>
          <a:prstGeom prst="rect">
            <a:avLst/>
          </a:prstGeom>
          <a:effectLst>
            <a:outerShdw blurRad="50800" dist="38100" dir="2700000" algn="tl" rotWithShape="0">
              <a:prstClr val="black">
                <a:alpha val="40000"/>
              </a:prstClr>
            </a:outerShdw>
          </a:effectLst>
        </p:spPr>
        <p:txBody>
          <a:bodyPr wrap="square">
            <a:spAutoFit/>
          </a:bodyPr>
          <a:lstStyle>
            <a:defPPr>
              <a:defRPr lang="zh-CN"/>
            </a:defPPr>
            <a:lvl1pPr algn="dist" defTabSz="914217">
              <a:defRPr sz="4400" b="1" spc="150">
                <a:gradFill>
                  <a:gsLst>
                    <a:gs pos="0">
                      <a:srgbClr val="86632F"/>
                    </a:gs>
                    <a:gs pos="26000">
                      <a:srgbClr val="E6DFA4"/>
                    </a:gs>
                    <a:gs pos="100000">
                      <a:srgbClr val="C3974D"/>
                    </a:gs>
                    <a:gs pos="78000">
                      <a:srgbClr val="F4DAAA"/>
                    </a:gs>
                    <a:gs pos="52000">
                      <a:srgbClr val="DABA80"/>
                    </a:gs>
                  </a:gsLst>
                  <a:lin ang="5400000" scaled="0"/>
                </a:gradFill>
                <a:latin typeface="微软雅黑" panose="020B0503020204020204" pitchFamily="34" charset="-122"/>
                <a:ea typeface="微软雅黑" panose="020B0503020204020204" pitchFamily="34" charset="-122"/>
                <a:cs typeface="+mn-ea"/>
              </a:defRPr>
            </a:lvl1pPr>
          </a:lstStyle>
          <a:p>
            <a:pPr algn="ctr"/>
            <a:r>
              <a:rPr lang="en-US" altLang="zh-CN" sz="7200" b="0" dirty="0">
                <a:gradFill>
                  <a:gsLst>
                    <a:gs pos="0">
                      <a:srgbClr val="86632F"/>
                    </a:gs>
                    <a:gs pos="100000">
                      <a:srgbClr val="D0B067"/>
                    </a:gs>
                    <a:gs pos="41000">
                      <a:srgbClr val="F4DAAA"/>
                    </a:gs>
                    <a:gs pos="52000">
                      <a:srgbClr val="DABA80"/>
                    </a:gs>
                  </a:gsLst>
                  <a:lin ang="5400000" scaled="0"/>
                </a:gradFill>
                <a:latin typeface="汉仪旗黑X1-85W" panose="00020600040101010101" pitchFamily="18" charset="-122"/>
                <a:ea typeface="汉仪旗黑X1-85W" panose="00020600040101010101" pitchFamily="18" charset="-122"/>
                <a:sym typeface="+mn-lt"/>
              </a:rPr>
              <a:t>THANK YOU</a:t>
            </a:r>
            <a:endParaRPr lang="zh-CN" altLang="en-US" sz="7200" b="0" dirty="0">
              <a:gradFill>
                <a:gsLst>
                  <a:gs pos="0">
                    <a:srgbClr val="86632F"/>
                  </a:gs>
                  <a:gs pos="100000">
                    <a:srgbClr val="D0B067"/>
                  </a:gs>
                  <a:gs pos="41000">
                    <a:srgbClr val="F4DAAA"/>
                  </a:gs>
                  <a:gs pos="52000">
                    <a:srgbClr val="DABA80"/>
                  </a:gs>
                </a:gsLst>
                <a:lin ang="5400000" scaled="0"/>
              </a:gradFill>
              <a:latin typeface="汉仪旗黑X1-85W" panose="00020600040101010101" pitchFamily="18" charset="-122"/>
              <a:ea typeface="汉仪旗黑X1-85W" panose="00020600040101010101" pitchFamily="18" charset="-122"/>
              <a:sym typeface="+mn-lt"/>
            </a:endParaRPr>
          </a:p>
        </p:txBody>
      </p:sp>
      <p:pic>
        <p:nvPicPr>
          <p:cNvPr id="7" name="图片 6">
            <a:extLst/>
          </p:cNvPr>
          <p:cNvPicPr>
            <a:picLocks noChangeAspect="1"/>
          </p:cNvPicPr>
          <p:nvPr/>
        </p:nvPicPr>
        <p:blipFill rotWithShape="1">
          <a:blip r:embed="rId3">
            <a:extLst>
              <a:ext uri="{28A0092B-C50C-407E-A947-70E740481C1C}">
                <a14:useLocalDpi xmlns:a14="http://schemas.microsoft.com/office/drawing/2010/main" val="0"/>
              </a:ext>
            </a:extLst>
          </a:blip>
          <a:srcRect r="53164" b="73406"/>
          <a:stretch/>
        </p:blipFill>
        <p:spPr>
          <a:xfrm>
            <a:off x="10158440" y="27507"/>
            <a:ext cx="1943865" cy="858838"/>
          </a:xfrm>
          <a:prstGeom prst="rect">
            <a:avLst/>
          </a:prstGeom>
        </p:spPr>
      </p:pic>
    </p:spTree>
    <p:extLst>
      <p:ext uri="{BB962C8B-B14F-4D97-AF65-F5344CB8AC3E}">
        <p14:creationId xmlns:p14="http://schemas.microsoft.com/office/powerpoint/2010/main" val="2702961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123" name="文本框 5">
            <a:extLst>
              <a:ext uri="{FF2B5EF4-FFF2-40B4-BE49-F238E27FC236}">
                <a16:creationId xmlns:a16="http://schemas.microsoft.com/office/drawing/2014/main" id="{CEA7BF14-EE2A-4F74-8F05-68137243F4E7}"/>
              </a:ext>
            </a:extLst>
          </p:cNvPr>
          <p:cNvSpPr txBox="1">
            <a:spLocks noChangeArrowheads="1"/>
          </p:cNvSpPr>
          <p:nvPr/>
        </p:nvSpPr>
        <p:spPr bwMode="auto">
          <a:xfrm>
            <a:off x="1618456" y="1014411"/>
            <a:ext cx="89550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kumimoji="1" lang="zh-CN" altLang="en-US" sz="4400" dirty="0">
                <a:solidFill>
                  <a:schemeClr val="bg1"/>
                </a:solidFill>
                <a:latin typeface="楷体"/>
                <a:ea typeface="楷体"/>
                <a:cs typeface="楷体"/>
              </a:rPr>
              <a:t>第三周讲义</a:t>
            </a:r>
            <a:r>
              <a:rPr kumimoji="1" lang="en-US" altLang="zh-CN" sz="4400" dirty="0">
                <a:solidFill>
                  <a:schemeClr val="bg1"/>
                </a:solidFill>
                <a:latin typeface="楷体"/>
                <a:ea typeface="楷体"/>
                <a:cs typeface="楷体"/>
              </a:rPr>
              <a:t>·</a:t>
            </a:r>
            <a:r>
              <a:rPr kumimoji="1" lang="zh-CN" altLang="en-US" sz="4400" dirty="0">
                <a:solidFill>
                  <a:schemeClr val="bg1"/>
                </a:solidFill>
                <a:latin typeface="楷体"/>
                <a:ea typeface="楷体"/>
              </a:rPr>
              <a:t>货币与信用</a:t>
            </a:r>
            <a:endParaRPr kumimoji="1" lang="zh-CN" altLang="en-US" sz="4400" dirty="0">
              <a:solidFill>
                <a:schemeClr val="bg1"/>
              </a:solidFill>
              <a:latin typeface="楷体"/>
              <a:ea typeface="楷体"/>
              <a:sym typeface="+mn-lt"/>
            </a:endParaRPr>
          </a:p>
        </p:txBody>
      </p:sp>
      <p:graphicFrame>
        <p:nvGraphicFramePr>
          <p:cNvPr id="4" name="表格 3">
            <a:extLst>
              <a:ext uri="{FF2B5EF4-FFF2-40B4-BE49-F238E27FC236}">
                <a16:creationId xmlns:a16="http://schemas.microsoft.com/office/drawing/2014/main" id="{D8A489D9-25DE-43D0-8ED5-6B520B8ABD87}"/>
              </a:ext>
            </a:extLst>
          </p:cNvPr>
          <p:cNvGraphicFramePr>
            <a:graphicFrameLocks noGrp="1"/>
          </p:cNvGraphicFramePr>
          <p:nvPr>
            <p:extLst>
              <p:ext uri="{D42A27DB-BD31-4B8C-83A1-F6EECF244321}">
                <p14:modId xmlns:p14="http://schemas.microsoft.com/office/powerpoint/2010/main" val="1732736978"/>
              </p:ext>
            </p:extLst>
          </p:nvPr>
        </p:nvGraphicFramePr>
        <p:xfrm>
          <a:off x="1618456" y="3268662"/>
          <a:ext cx="9177337" cy="3043236"/>
        </p:xfrm>
        <a:graphic>
          <a:graphicData uri="http://schemas.openxmlformats.org/drawingml/2006/table">
            <a:tbl>
              <a:tblPr firstRow="1" firstCol="1" bandRow="1">
                <a:tableStyleId>{91EBBBCC-DAD2-459C-BE2E-F6DE35CF9A28}</a:tableStyleId>
              </a:tblPr>
              <a:tblGrid>
                <a:gridCol w="2321602">
                  <a:extLst>
                    <a:ext uri="{9D8B030D-6E8A-4147-A177-3AD203B41FA5}">
                      <a16:colId xmlns:a16="http://schemas.microsoft.com/office/drawing/2014/main" val="20000"/>
                    </a:ext>
                  </a:extLst>
                </a:gridCol>
                <a:gridCol w="621635">
                  <a:extLst>
                    <a:ext uri="{9D8B030D-6E8A-4147-A177-3AD203B41FA5}">
                      <a16:colId xmlns:a16="http://schemas.microsoft.com/office/drawing/2014/main" val="20001"/>
                    </a:ext>
                  </a:extLst>
                </a:gridCol>
                <a:gridCol w="6234100">
                  <a:extLst>
                    <a:ext uri="{9D8B030D-6E8A-4147-A177-3AD203B41FA5}">
                      <a16:colId xmlns:a16="http://schemas.microsoft.com/office/drawing/2014/main" val="20002"/>
                    </a:ext>
                  </a:extLst>
                </a:gridCol>
              </a:tblGrid>
              <a:tr h="627666">
                <a:tc gridSpan="3">
                  <a:txBody>
                    <a:bodyPr/>
                    <a:lstStyle/>
                    <a:p>
                      <a:pPr marL="0" marR="0" algn="ctr">
                        <a:spcBef>
                          <a:spcPts val="0"/>
                        </a:spcBef>
                        <a:spcAft>
                          <a:spcPts val="0"/>
                        </a:spcAft>
                      </a:pPr>
                      <a:r>
                        <a:rPr lang="zh-CN" altLang="en-US" sz="2800" dirty="0">
                          <a:effectLst/>
                          <a:latin typeface="+mj-ea"/>
                          <a:ea typeface="+mj-ea"/>
                          <a:cs typeface="Times New Roman" panose="02020603050405020304" pitchFamily="18" charset="0"/>
                        </a:rPr>
                        <a:t>模块二：银行</a:t>
                      </a:r>
                      <a:r>
                        <a:rPr lang="en-US" altLang="zh-CN" sz="2800" dirty="0">
                          <a:effectLst/>
                          <a:latin typeface="+mj-ea"/>
                          <a:ea typeface="+mj-ea"/>
                          <a:cs typeface="Times New Roman" panose="02020603050405020304" pitchFamily="18" charset="0"/>
                        </a:rPr>
                        <a:t>·</a:t>
                      </a:r>
                      <a:r>
                        <a:rPr lang="zh-CN" altLang="en-US" sz="2800" dirty="0">
                          <a:effectLst/>
                          <a:latin typeface="+mj-ea"/>
                          <a:ea typeface="+mj-ea"/>
                          <a:cs typeface="Times New Roman" panose="02020603050405020304" pitchFamily="18" charset="0"/>
                        </a:rPr>
                        <a:t>现代社会运行的血管</a:t>
                      </a:r>
                      <a:endParaRPr lang="en-US" altLang="zh-CN" sz="2800" dirty="0">
                        <a:effectLst/>
                        <a:latin typeface="+mj-ea"/>
                        <a:ea typeface="+mj-ea"/>
                        <a:cs typeface="Times New Roman" panose="02020603050405020304" pitchFamily="18" charset="0"/>
                      </a:endParaRPr>
                    </a:p>
                  </a:txBody>
                  <a:tcPr marL="62512" marR="62512" marT="0" marB="0" anchor="ctr">
                    <a:solidFill>
                      <a:srgbClr val="B1985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05190">
                <a:tc rowSpan="3">
                  <a:txBody>
                    <a:bodyPr/>
                    <a:lstStyle/>
                    <a:p>
                      <a:pPr marL="0" marR="0" algn="ctr">
                        <a:spcBef>
                          <a:spcPts val="0"/>
                        </a:spcBef>
                        <a:spcAft>
                          <a:spcPts val="0"/>
                        </a:spcAft>
                      </a:pPr>
                      <a:r>
                        <a:rPr lang="zh-CN" altLang="en-US" sz="2400" b="1" dirty="0">
                          <a:solidFill>
                            <a:schemeClr val="tx1"/>
                          </a:solidFill>
                          <a:effectLst/>
                          <a:latin typeface="+mj-ea"/>
                          <a:ea typeface="+mj-ea"/>
                          <a:cs typeface="Times New Roman" panose="02020603050405020304" pitchFamily="18" charset="0"/>
                        </a:rPr>
                        <a:t>货币与信用</a:t>
                      </a:r>
                      <a:endParaRPr lang="en-US" altLang="zh-CN" sz="2400" b="1" dirty="0">
                        <a:solidFill>
                          <a:schemeClr val="tx1"/>
                        </a:solidFill>
                        <a:effectLst/>
                        <a:latin typeface="+mj-ea"/>
                        <a:ea typeface="+mj-ea"/>
                        <a:cs typeface="Times New Roman" panose="02020603050405020304" pitchFamily="18" charset="0"/>
                      </a:endParaRPr>
                    </a:p>
                  </a:txBody>
                  <a:tcPr marL="62512" marR="62512" marT="0" marB="0" anchor="ctr"/>
                </a:tc>
                <a:tc>
                  <a:txBody>
                    <a:bodyPr/>
                    <a:lstStyle/>
                    <a:p>
                      <a:pPr marL="0" marR="0" algn="ctr">
                        <a:lnSpc>
                          <a:spcPct val="150000"/>
                        </a:lnSpc>
                        <a:spcBef>
                          <a:spcPts val="0"/>
                        </a:spcBef>
                        <a:spcAft>
                          <a:spcPts val="0"/>
                        </a:spcAft>
                      </a:pPr>
                      <a:r>
                        <a:rPr lang="en-US" sz="2000" b="0" dirty="0">
                          <a:effectLst/>
                          <a:latin typeface="+mj-ea"/>
                          <a:ea typeface="+mj-ea"/>
                          <a:cs typeface="+mn-ea"/>
                          <a:sym typeface="+mn-lt"/>
                        </a:rPr>
                        <a:t>7</a:t>
                      </a:r>
                    </a:p>
                  </a:txBody>
                  <a:tcPr marL="62512" marR="62512" marT="0" marB="0" anchor="ct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chemeClr val="dk1"/>
                          </a:solidFill>
                          <a:effectLst/>
                          <a:latin typeface="+mj-ea"/>
                          <a:ea typeface="+mj-ea"/>
                          <a:cs typeface="Times New Roman" panose="02020603050405020304" pitchFamily="18" charset="0"/>
                        </a:rPr>
                        <a:t>银行货币：比特币的未来在哪里？</a:t>
                      </a:r>
                      <a:endParaRPr lang="en-US" altLang="zh-CN" sz="2000" b="0" kern="1200" dirty="0">
                        <a:solidFill>
                          <a:schemeClr val="dk1"/>
                        </a:solidFill>
                        <a:effectLst/>
                        <a:latin typeface="+mj-ea"/>
                        <a:ea typeface="+mj-ea"/>
                        <a:cs typeface="Times New Roman" panose="02020603050405020304" pitchFamily="18" charset="0"/>
                      </a:endParaRPr>
                    </a:p>
                  </a:txBody>
                  <a:tcPr marL="62512" marR="62512" marT="0" marB="0" anchor="ctr"/>
                </a:tc>
                <a:extLst>
                  <a:ext uri="{0D108BD9-81ED-4DB2-BD59-A6C34878D82A}">
                    <a16:rowId xmlns:a16="http://schemas.microsoft.com/office/drawing/2014/main" val="10001"/>
                  </a:ext>
                </a:extLst>
              </a:tr>
              <a:tr h="805190">
                <a:tc vMerge="1">
                  <a:txBody>
                    <a:bodyPr/>
                    <a:lstStyle/>
                    <a:p>
                      <a:endParaRPr lang="en-US"/>
                    </a:p>
                  </a:txBody>
                  <a:tcPr/>
                </a:tc>
                <a:tc>
                  <a:txBody>
                    <a:bodyPr/>
                    <a:lstStyle/>
                    <a:p>
                      <a:pPr marL="0" marR="0" algn="ctr">
                        <a:lnSpc>
                          <a:spcPct val="150000"/>
                        </a:lnSpc>
                        <a:spcBef>
                          <a:spcPts val="0"/>
                        </a:spcBef>
                        <a:spcAft>
                          <a:spcPts val="0"/>
                        </a:spcAft>
                      </a:pPr>
                      <a:r>
                        <a:rPr lang="en-US" sz="2000" b="0" dirty="0">
                          <a:effectLst/>
                          <a:latin typeface="+mj-ea"/>
                          <a:ea typeface="+mj-ea"/>
                          <a:cs typeface="+mn-ea"/>
                          <a:sym typeface="+mn-lt"/>
                        </a:rPr>
                        <a:t>8</a:t>
                      </a:r>
                    </a:p>
                  </a:txBody>
                  <a:tcPr marL="62512" marR="62512" marT="0" marB="0" anchor="ctr"/>
                </a:tc>
                <a:tc>
                  <a:txBody>
                    <a:bodyPr/>
                    <a:lstStyle/>
                    <a:p>
                      <a:pPr marL="0" marR="0" algn="just">
                        <a:lnSpc>
                          <a:spcPct val="150000"/>
                        </a:lnSpc>
                        <a:spcBef>
                          <a:spcPts val="0"/>
                        </a:spcBef>
                        <a:spcAft>
                          <a:spcPts val="0"/>
                        </a:spcAft>
                      </a:pPr>
                      <a:r>
                        <a:rPr lang="zh-CN" altLang="en-US" sz="2000" b="0" dirty="0">
                          <a:effectLst/>
                          <a:latin typeface="+mj-ea"/>
                          <a:ea typeface="+mj-ea"/>
                          <a:cs typeface="Times New Roman" panose="02020603050405020304" pitchFamily="18" charset="0"/>
                        </a:rPr>
                        <a:t>存款准备金：</a:t>
                      </a:r>
                      <a:r>
                        <a:rPr lang="zh-CN" altLang="zh-CN" sz="2000" b="0" kern="1200" dirty="0">
                          <a:solidFill>
                            <a:schemeClr val="tx1"/>
                          </a:solidFill>
                          <a:effectLst/>
                          <a:latin typeface="+mj-ea"/>
                          <a:ea typeface="+mj-ea"/>
                          <a:cs typeface="+mn-cs"/>
                        </a:rPr>
                        <a:t>央行降准会影响你的钱包吗？</a:t>
                      </a:r>
                      <a:endParaRPr lang="en-US" altLang="zh-CN" sz="2000" b="0" dirty="0">
                        <a:effectLst/>
                        <a:latin typeface="+mj-ea"/>
                        <a:ea typeface="+mj-ea"/>
                        <a:cs typeface="Times New Roman" panose="02020603050405020304" pitchFamily="18" charset="0"/>
                      </a:endParaRPr>
                    </a:p>
                  </a:txBody>
                  <a:tcPr marL="62512" marR="62512" marT="0" marB="0" anchor="ctr"/>
                </a:tc>
                <a:extLst>
                  <a:ext uri="{0D108BD9-81ED-4DB2-BD59-A6C34878D82A}">
                    <a16:rowId xmlns:a16="http://schemas.microsoft.com/office/drawing/2014/main" val="10002"/>
                  </a:ext>
                </a:extLst>
              </a:tr>
              <a:tr h="805190">
                <a:tc vMerge="1">
                  <a:txBody>
                    <a:bodyPr/>
                    <a:lstStyle/>
                    <a:p>
                      <a:endParaRPr lang="en-US"/>
                    </a:p>
                  </a:txBody>
                  <a:tcPr/>
                </a:tc>
                <a:tc>
                  <a:txBody>
                    <a:bodyPr/>
                    <a:lstStyle/>
                    <a:p>
                      <a:pPr marL="0" marR="0" algn="ctr">
                        <a:lnSpc>
                          <a:spcPct val="150000"/>
                        </a:lnSpc>
                        <a:spcBef>
                          <a:spcPts val="0"/>
                        </a:spcBef>
                        <a:spcAft>
                          <a:spcPts val="0"/>
                        </a:spcAft>
                      </a:pPr>
                      <a:r>
                        <a:rPr lang="en-US" sz="2000" b="0" dirty="0">
                          <a:effectLst/>
                          <a:latin typeface="+mj-ea"/>
                          <a:ea typeface="+mj-ea"/>
                          <a:cs typeface="+mn-ea"/>
                          <a:sym typeface="+mn-lt"/>
                        </a:rPr>
                        <a:t>9</a:t>
                      </a:r>
                    </a:p>
                  </a:txBody>
                  <a:tcPr marL="62512" marR="62512" marT="0" marB="0" anchor="ct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chemeClr val="dk1"/>
                          </a:solidFill>
                          <a:effectLst/>
                          <a:latin typeface="+mj-ea"/>
                          <a:ea typeface="+mj-ea"/>
                          <a:cs typeface="Times New Roman" panose="02020603050405020304" pitchFamily="18" charset="0"/>
                        </a:rPr>
                        <a:t>基准利率：你是经济冷热的调节器吗？</a:t>
                      </a:r>
                      <a:endParaRPr lang="en-US" altLang="zh-CN" sz="2000" b="0" kern="1200" dirty="0">
                        <a:solidFill>
                          <a:schemeClr val="dk1"/>
                        </a:solidFill>
                        <a:effectLst/>
                        <a:latin typeface="+mj-ea"/>
                        <a:ea typeface="+mj-ea"/>
                        <a:cs typeface="Times New Roman" panose="02020603050405020304" pitchFamily="18" charset="0"/>
                      </a:endParaRPr>
                    </a:p>
                  </a:txBody>
                  <a:tcPr marL="62512" marR="62512" marT="0" marB="0" anchor="ctr"/>
                </a:tc>
                <a:extLst>
                  <a:ext uri="{0D108BD9-81ED-4DB2-BD59-A6C34878D82A}">
                    <a16:rowId xmlns:a16="http://schemas.microsoft.com/office/drawing/2014/main" val="10003"/>
                  </a:ext>
                </a:extLst>
              </a:tr>
            </a:tbl>
          </a:graphicData>
        </a:graphic>
      </p:graphicFrame>
      <p:sp>
        <p:nvSpPr>
          <p:cNvPr id="5141" name="矩形 8">
            <a:extLst>
              <a:ext uri="{FF2B5EF4-FFF2-40B4-BE49-F238E27FC236}">
                <a16:creationId xmlns:a16="http://schemas.microsoft.com/office/drawing/2014/main" id="{5A67041C-0F87-4773-9A09-23C049459D63}"/>
              </a:ext>
            </a:extLst>
          </p:cNvPr>
          <p:cNvSpPr>
            <a:spLocks noChangeArrowheads="1"/>
          </p:cNvSpPr>
          <p:nvPr/>
        </p:nvSpPr>
        <p:spPr bwMode="auto">
          <a:xfrm>
            <a:off x="3423102" y="2178050"/>
            <a:ext cx="55680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buNone/>
            </a:pPr>
            <a:r>
              <a:rPr lang="zh-CN" altLang="en-US" sz="2400" b="1" dirty="0">
                <a:solidFill>
                  <a:schemeClr val="bg1"/>
                </a:solidFill>
                <a:latin typeface="+mj-ea"/>
                <a:ea typeface="+mj-ea"/>
                <a:cs typeface="Times New Roman" panose="02020603050405020304" pitchFamily="18" charset="0"/>
              </a:rPr>
              <a:t>第一周任务：金融机构章节“信用创造”</a:t>
            </a:r>
          </a:p>
        </p:txBody>
      </p:sp>
    </p:spTree>
    <p:extLst>
      <p:ext uri="{BB962C8B-B14F-4D97-AF65-F5344CB8AC3E}">
        <p14:creationId xmlns:p14="http://schemas.microsoft.com/office/powerpoint/2010/main" val="2896583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文本框 2">
            <a:extLst>
              <a:ext uri="{FF2B5EF4-FFF2-40B4-BE49-F238E27FC236}">
                <a16:creationId xmlns:a16="http://schemas.microsoft.com/office/drawing/2014/main" id="{5279EA55-0E40-45E8-B19A-411CE48B5ECE}"/>
              </a:ext>
            </a:extLst>
          </p:cNvPr>
          <p:cNvSpPr txBox="1">
            <a:spLocks noChangeArrowheads="1"/>
          </p:cNvSpPr>
          <p:nvPr/>
        </p:nvSpPr>
        <p:spPr bwMode="auto">
          <a:xfrm>
            <a:off x="553085" y="360363"/>
            <a:ext cx="42005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kumimoji="1" lang="zh-CN" altLang="en-US" sz="2000" b="1" dirty="0">
                <a:solidFill>
                  <a:schemeClr val="bg1"/>
                </a:solidFill>
                <a:latin typeface="+mn-lt"/>
                <a:ea typeface="+mn-ea"/>
                <a:cs typeface="+mn-ea"/>
              </a:rPr>
              <a:t>第三周：信用创造 </a:t>
            </a:r>
            <a:endParaRPr kumimoji="1" lang="en-US" altLang="zh-CN" sz="2000" b="1" dirty="0">
              <a:solidFill>
                <a:schemeClr val="bg1"/>
              </a:solidFill>
              <a:latin typeface="+mn-lt"/>
              <a:ea typeface="+mn-ea"/>
              <a:cs typeface="+mn-ea"/>
            </a:endParaRPr>
          </a:p>
          <a:p>
            <a:pPr eaLnBrk="1" hangingPunct="1">
              <a:spcBef>
                <a:spcPct val="0"/>
              </a:spcBef>
              <a:buFontTx/>
              <a:buNone/>
            </a:pPr>
            <a:endParaRPr kumimoji="1" lang="en-US" altLang="zh-CN" sz="2000" b="1" dirty="0">
              <a:solidFill>
                <a:schemeClr val="bg1"/>
              </a:solidFill>
              <a:latin typeface="+mn-lt"/>
              <a:ea typeface="+mn-ea"/>
              <a:cs typeface="+mn-ea"/>
              <a:sym typeface="+mn-lt"/>
            </a:endParaRPr>
          </a:p>
        </p:txBody>
      </p:sp>
      <p:sp>
        <p:nvSpPr>
          <p:cNvPr id="6" name="矩形 5">
            <a:extLst>
              <a:ext uri="{FF2B5EF4-FFF2-40B4-BE49-F238E27FC236}">
                <a16:creationId xmlns:a16="http://schemas.microsoft.com/office/drawing/2014/main" id="{11833908-7B58-41CC-AFA0-5B3499A59FE8}"/>
              </a:ext>
            </a:extLst>
          </p:cNvPr>
          <p:cNvSpPr/>
          <p:nvPr/>
        </p:nvSpPr>
        <p:spPr bwMode="auto">
          <a:xfrm>
            <a:off x="492443" y="2454910"/>
            <a:ext cx="8332787" cy="86677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000" b="1" dirty="0">
              <a:solidFill>
                <a:schemeClr val="bg1"/>
              </a:solidFill>
              <a:cs typeface="+mn-ea"/>
              <a:sym typeface="+mn-lt"/>
            </a:endParaRPr>
          </a:p>
        </p:txBody>
      </p:sp>
      <p:sp>
        <p:nvSpPr>
          <p:cNvPr id="7" name="文本框 10">
            <a:extLst>
              <a:ext uri="{FF2B5EF4-FFF2-40B4-BE49-F238E27FC236}">
                <a16:creationId xmlns:a16="http://schemas.microsoft.com/office/drawing/2014/main" id="{7B5A4426-4F9F-4D2D-B5E1-F0E1F7BC8C21}"/>
              </a:ext>
            </a:extLst>
          </p:cNvPr>
          <p:cNvSpPr txBox="1">
            <a:spLocks noChangeArrowheads="1"/>
          </p:cNvSpPr>
          <p:nvPr/>
        </p:nvSpPr>
        <p:spPr bwMode="auto">
          <a:xfrm>
            <a:off x="1631081" y="2521106"/>
            <a:ext cx="81965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solidFill>
                  <a:srgbClr val="B1985F"/>
                </a:solidFill>
                <a:latin typeface="+mn-lt"/>
                <a:ea typeface="+mn-ea"/>
                <a:cs typeface="+mn-ea"/>
              </a:rPr>
              <a:t>银行货币：比特币的未来在哪里？</a:t>
            </a:r>
          </a:p>
          <a:p>
            <a:pPr>
              <a:spcBef>
                <a:spcPct val="0"/>
              </a:spcBef>
              <a:buNone/>
            </a:pPr>
            <a:endParaRPr lang="zh-CN" altLang="en-US" sz="2400" b="1" dirty="0">
              <a:solidFill>
                <a:srgbClr val="B1985F"/>
              </a:solidFill>
              <a:latin typeface="+mn-lt"/>
              <a:ea typeface="+mn-ea"/>
              <a:cs typeface="+mn-ea"/>
            </a:endParaRPr>
          </a:p>
        </p:txBody>
      </p:sp>
      <p:sp>
        <p:nvSpPr>
          <p:cNvPr id="8" name="文本框 11">
            <a:extLst>
              <a:ext uri="{FF2B5EF4-FFF2-40B4-BE49-F238E27FC236}">
                <a16:creationId xmlns:a16="http://schemas.microsoft.com/office/drawing/2014/main" id="{B7E47846-30E7-45D9-B959-B27BE8B88CED}"/>
              </a:ext>
            </a:extLst>
          </p:cNvPr>
          <p:cNvSpPr txBox="1">
            <a:spLocks noChangeArrowheads="1"/>
          </p:cNvSpPr>
          <p:nvPr/>
        </p:nvSpPr>
        <p:spPr bwMode="auto">
          <a:xfrm>
            <a:off x="1631081" y="2974821"/>
            <a:ext cx="988403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spcBef>
                <a:spcPct val="0"/>
              </a:spcBef>
              <a:buNone/>
            </a:pPr>
            <a:r>
              <a:rPr lang="zh-CN" altLang="en-US" sz="2000" dirty="0">
                <a:solidFill>
                  <a:schemeClr val="bg1">
                    <a:lumMod val="85000"/>
                  </a:schemeClr>
                </a:solidFill>
                <a:latin typeface="+mn-lt"/>
                <a:ea typeface="+mn-ea"/>
                <a:cs typeface="+mn-ea"/>
              </a:rPr>
              <a:t>理解国家信用是现代通用货币的基础，任何货币抛开“国家信用”都不能广泛流通。</a:t>
            </a:r>
          </a:p>
          <a:p>
            <a:pPr marL="0" indent="0">
              <a:spcBef>
                <a:spcPct val="0"/>
              </a:spcBef>
              <a:buNone/>
            </a:pPr>
            <a:r>
              <a:rPr lang="zh-CN" altLang="en-US" sz="2000" dirty="0">
                <a:solidFill>
                  <a:schemeClr val="bg1">
                    <a:lumMod val="85000"/>
                  </a:schemeClr>
                </a:solidFill>
                <a:latin typeface="+mn-lt"/>
                <a:ea typeface="+mn-ea"/>
                <a:cs typeface="+mn-ea"/>
              </a:rPr>
              <a:t> </a:t>
            </a:r>
          </a:p>
          <a:p>
            <a:pPr marL="0" indent="0" eaLnBrk="1" hangingPunct="1">
              <a:spcBef>
                <a:spcPct val="0"/>
              </a:spcBef>
              <a:buNone/>
            </a:pPr>
            <a:endParaRPr lang="zh-CN" altLang="en-US" sz="2000" dirty="0">
              <a:solidFill>
                <a:schemeClr val="bg1">
                  <a:lumMod val="85000"/>
                </a:schemeClr>
              </a:solidFill>
              <a:latin typeface="+mn-lt"/>
              <a:ea typeface="+mn-ea"/>
              <a:cs typeface="+mn-ea"/>
              <a:sym typeface="+mn-lt"/>
            </a:endParaRPr>
          </a:p>
        </p:txBody>
      </p:sp>
      <p:sp>
        <p:nvSpPr>
          <p:cNvPr id="11" name="文本框 24">
            <a:extLst>
              <a:ext uri="{FF2B5EF4-FFF2-40B4-BE49-F238E27FC236}">
                <a16:creationId xmlns:a16="http://schemas.microsoft.com/office/drawing/2014/main" id="{990870AA-161E-47DC-A48D-0C47F8E600BA}"/>
              </a:ext>
            </a:extLst>
          </p:cNvPr>
          <p:cNvSpPr txBox="1">
            <a:spLocks noChangeArrowheads="1"/>
          </p:cNvSpPr>
          <p:nvPr/>
        </p:nvSpPr>
        <p:spPr bwMode="auto">
          <a:xfrm>
            <a:off x="1631081" y="3614812"/>
            <a:ext cx="6534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solidFill>
                  <a:srgbClr val="B1985F"/>
                </a:solidFill>
                <a:latin typeface="+mn-lt"/>
                <a:ea typeface="+mn-ea"/>
                <a:cs typeface="+mn-ea"/>
              </a:rPr>
              <a:t>存款准备金：央行降准会影响你的钱包吗？</a:t>
            </a:r>
          </a:p>
        </p:txBody>
      </p:sp>
      <p:sp>
        <p:nvSpPr>
          <p:cNvPr id="12" name="文本框 25">
            <a:extLst>
              <a:ext uri="{FF2B5EF4-FFF2-40B4-BE49-F238E27FC236}">
                <a16:creationId xmlns:a16="http://schemas.microsoft.com/office/drawing/2014/main" id="{8893D3F0-451F-4C59-927C-E1EFA19F89AA}"/>
              </a:ext>
            </a:extLst>
          </p:cNvPr>
          <p:cNvSpPr txBox="1">
            <a:spLocks noChangeArrowheads="1"/>
          </p:cNvSpPr>
          <p:nvPr/>
        </p:nvSpPr>
        <p:spPr bwMode="auto">
          <a:xfrm>
            <a:off x="1631081" y="4051862"/>
            <a:ext cx="977133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indent="0">
              <a:spcBef>
                <a:spcPct val="0"/>
              </a:spcBef>
              <a:buFont typeface="Arial" panose="020B0604020202020204" pitchFamily="34" charset="0"/>
              <a:buNone/>
              <a:defRPr sz="1600">
                <a:solidFill>
                  <a:schemeClr val="bg1">
                    <a:lumMod val="85000"/>
                  </a:schemeClr>
                </a:solidFill>
                <a:latin typeface="方正黑体简体" panose="02010601030101010101" pitchFamily="2" charset="-122"/>
                <a:ea typeface="方正黑体简体" panose="02010601030101010101" pitchFamily="2" charset="-122"/>
              </a:defRPr>
            </a:lvl1pPr>
            <a:lvl2pPr marL="742950" indent="-285750">
              <a:spcBef>
                <a:spcPct val="20000"/>
              </a:spcBef>
              <a:buFont typeface="Arial" panose="020B0604020202020204" pitchFamily="34" charset="0"/>
              <a:buChar char="–"/>
              <a:defRPr sz="2800">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9pPr>
          </a:lstStyle>
          <a:p>
            <a:r>
              <a:rPr lang="zh-CN" altLang="en-US" sz="2000" dirty="0">
                <a:latin typeface="+mn-lt"/>
                <a:ea typeface="+mn-ea"/>
                <a:cs typeface="+mn-ea"/>
              </a:rPr>
              <a:t>理解国家通过调整存款准备金率来调控整个社会的信用规模和经济冷热。</a:t>
            </a:r>
          </a:p>
          <a:p>
            <a:endParaRPr lang="zh-CN" altLang="en-US" sz="2000" dirty="0">
              <a:latin typeface="+mn-lt"/>
              <a:ea typeface="+mn-ea"/>
              <a:cs typeface="+mn-ea"/>
            </a:endParaRPr>
          </a:p>
        </p:txBody>
      </p:sp>
      <p:sp>
        <p:nvSpPr>
          <p:cNvPr id="15" name="文本框 28">
            <a:extLst>
              <a:ext uri="{FF2B5EF4-FFF2-40B4-BE49-F238E27FC236}">
                <a16:creationId xmlns:a16="http://schemas.microsoft.com/office/drawing/2014/main" id="{195E8702-F1C4-4FBD-BC73-D4AAF80FBB47}"/>
              </a:ext>
            </a:extLst>
          </p:cNvPr>
          <p:cNvSpPr txBox="1">
            <a:spLocks noChangeArrowheads="1"/>
          </p:cNvSpPr>
          <p:nvPr/>
        </p:nvSpPr>
        <p:spPr bwMode="auto">
          <a:xfrm>
            <a:off x="1631081" y="4708518"/>
            <a:ext cx="892043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None/>
            </a:pPr>
            <a:r>
              <a:rPr lang="zh-CN" altLang="en-US" sz="2400" b="1" dirty="0">
                <a:solidFill>
                  <a:srgbClr val="B1985F"/>
                </a:solidFill>
                <a:latin typeface="+mn-lt"/>
                <a:ea typeface="+mn-ea"/>
                <a:cs typeface="+mn-ea"/>
              </a:rPr>
              <a:t>基准利率：你是经济冷热的调节器吗？</a:t>
            </a:r>
          </a:p>
          <a:p>
            <a:pPr>
              <a:buNone/>
            </a:pPr>
            <a:endParaRPr lang="zh-CN" altLang="en-US" sz="2400" b="1" dirty="0">
              <a:solidFill>
                <a:srgbClr val="B1985F"/>
              </a:solidFill>
              <a:latin typeface="+mn-lt"/>
              <a:ea typeface="+mn-ea"/>
              <a:cs typeface="+mn-ea"/>
            </a:endParaRPr>
          </a:p>
          <a:p>
            <a:pPr eaLnBrk="1" hangingPunct="1">
              <a:spcBef>
                <a:spcPct val="0"/>
              </a:spcBef>
              <a:buFontTx/>
              <a:buNone/>
            </a:pPr>
            <a:endParaRPr lang="zh-CN" altLang="en-US" sz="2400" b="1" dirty="0">
              <a:solidFill>
                <a:srgbClr val="B1985F"/>
              </a:solidFill>
              <a:latin typeface="+mn-lt"/>
              <a:ea typeface="+mn-ea"/>
              <a:cs typeface="+mn-ea"/>
              <a:sym typeface="+mn-lt"/>
            </a:endParaRPr>
          </a:p>
        </p:txBody>
      </p:sp>
      <p:sp>
        <p:nvSpPr>
          <p:cNvPr id="16" name="文本框 29">
            <a:extLst>
              <a:ext uri="{FF2B5EF4-FFF2-40B4-BE49-F238E27FC236}">
                <a16:creationId xmlns:a16="http://schemas.microsoft.com/office/drawing/2014/main" id="{BBEDDA79-7E63-40A2-B7D9-F704A2881B48}"/>
              </a:ext>
            </a:extLst>
          </p:cNvPr>
          <p:cNvSpPr txBox="1">
            <a:spLocks noChangeArrowheads="1"/>
          </p:cNvSpPr>
          <p:nvPr/>
        </p:nvSpPr>
        <p:spPr bwMode="auto">
          <a:xfrm>
            <a:off x="1631080" y="5134341"/>
            <a:ext cx="977132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indent="0">
              <a:spcBef>
                <a:spcPct val="0"/>
              </a:spcBef>
              <a:buFont typeface="Arial" panose="020B0604020202020204" pitchFamily="34" charset="0"/>
              <a:buNone/>
              <a:defRPr sz="1600">
                <a:solidFill>
                  <a:schemeClr val="bg1">
                    <a:lumMod val="85000"/>
                  </a:schemeClr>
                </a:solidFill>
                <a:latin typeface="方正黑体简体" panose="02010601030101010101" pitchFamily="2" charset="-122"/>
                <a:ea typeface="方正黑体简体" panose="02010601030101010101" pitchFamily="2" charset="-122"/>
              </a:defRPr>
            </a:lvl1pPr>
            <a:lvl2pPr marL="742950" indent="-285750">
              <a:spcBef>
                <a:spcPct val="20000"/>
              </a:spcBef>
              <a:buFont typeface="Arial" panose="020B0604020202020204" pitchFamily="34" charset="0"/>
              <a:buChar char="–"/>
              <a:defRPr sz="2800">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9pPr>
          </a:lstStyle>
          <a:p>
            <a:r>
              <a:rPr lang="zh-CN" altLang="en-US" sz="2000" dirty="0">
                <a:latin typeface="+mn-lt"/>
                <a:ea typeface="+mn-ea"/>
                <a:cs typeface="+mn-ea"/>
              </a:rPr>
              <a:t>理解国家通过调整基准利率来影响经济冷热和个人的就业、投资等多种经济决策。</a:t>
            </a:r>
          </a:p>
          <a:p>
            <a:r>
              <a:rPr lang="zh-CN" altLang="en-US" sz="2000" dirty="0">
                <a:latin typeface="+mn-lt"/>
                <a:ea typeface="+mn-ea"/>
                <a:cs typeface="+mn-ea"/>
              </a:rPr>
              <a:t> </a:t>
            </a:r>
          </a:p>
          <a:p>
            <a:endParaRPr lang="zh-CN" altLang="en-US" sz="2000" dirty="0">
              <a:latin typeface="+mn-lt"/>
              <a:ea typeface="+mn-ea"/>
              <a:cs typeface="+mn-ea"/>
              <a:sym typeface="+mn-lt"/>
            </a:endParaRPr>
          </a:p>
        </p:txBody>
      </p:sp>
      <p:sp>
        <p:nvSpPr>
          <p:cNvPr id="17" name="矩形 30">
            <a:extLst>
              <a:ext uri="{FF2B5EF4-FFF2-40B4-BE49-F238E27FC236}">
                <a16:creationId xmlns:a16="http://schemas.microsoft.com/office/drawing/2014/main" id="{E3634219-60CA-4CB7-B4CB-CB4A23A7A1AC}"/>
              </a:ext>
            </a:extLst>
          </p:cNvPr>
          <p:cNvSpPr>
            <a:spLocks noChangeArrowheads="1"/>
          </p:cNvSpPr>
          <p:nvPr/>
        </p:nvSpPr>
        <p:spPr bwMode="auto">
          <a:xfrm>
            <a:off x="565785" y="1076959"/>
            <a:ext cx="92868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000" dirty="0">
                <a:solidFill>
                  <a:schemeClr val="bg1">
                    <a:lumMod val="65000"/>
                  </a:schemeClr>
                </a:solidFill>
                <a:latin typeface="+mn-lt"/>
                <a:ea typeface="+mn-ea"/>
                <a:cs typeface="+mn-ea"/>
              </a:rPr>
              <a:t>一周</a:t>
            </a:r>
            <a:r>
              <a:rPr lang="en-US" altLang="zh-CN" sz="2000" dirty="0">
                <a:solidFill>
                  <a:schemeClr val="bg1">
                    <a:lumMod val="65000"/>
                  </a:schemeClr>
                </a:solidFill>
                <a:latin typeface="+mn-lt"/>
                <a:ea typeface="+mn-ea"/>
                <a:cs typeface="+mn-ea"/>
              </a:rPr>
              <a:t>3</a:t>
            </a:r>
            <a:r>
              <a:rPr lang="zh-CN" altLang="en-US" sz="2000" dirty="0">
                <a:solidFill>
                  <a:schemeClr val="bg1">
                    <a:lumMod val="65000"/>
                  </a:schemeClr>
                </a:solidFill>
                <a:latin typeface="+mn-lt"/>
                <a:ea typeface="+mn-ea"/>
                <a:cs typeface="+mn-ea"/>
              </a:rPr>
              <a:t>课时</a:t>
            </a:r>
            <a:r>
              <a:rPr lang="en-US" altLang="zh-CN" sz="2000" dirty="0">
                <a:solidFill>
                  <a:schemeClr val="bg1">
                    <a:lumMod val="65000"/>
                  </a:schemeClr>
                </a:solidFill>
                <a:latin typeface="+mn-lt"/>
                <a:ea typeface="+mn-ea"/>
                <a:cs typeface="+mn-ea"/>
              </a:rPr>
              <a:t>30</a:t>
            </a:r>
            <a:r>
              <a:rPr lang="zh-CN" altLang="en-US" sz="2000" dirty="0">
                <a:solidFill>
                  <a:schemeClr val="bg1">
                    <a:lumMod val="65000"/>
                  </a:schemeClr>
                </a:solidFill>
                <a:latin typeface="+mn-lt"/>
                <a:ea typeface="+mn-ea"/>
                <a:cs typeface="+mn-ea"/>
              </a:rPr>
              <a:t>分钟</a:t>
            </a:r>
            <a:endParaRPr lang="en-US" altLang="zh-CN" sz="2000" dirty="0">
              <a:solidFill>
                <a:schemeClr val="bg1">
                  <a:lumMod val="65000"/>
                </a:schemeClr>
              </a:solidFill>
              <a:latin typeface="+mn-lt"/>
              <a:ea typeface="+mn-ea"/>
              <a:cs typeface="+mn-ea"/>
              <a:sym typeface="+mn-lt"/>
            </a:endParaRPr>
          </a:p>
          <a:p>
            <a:pPr eaLnBrk="1" hangingPunct="1">
              <a:spcBef>
                <a:spcPct val="0"/>
              </a:spcBef>
              <a:buFontTx/>
              <a:buNone/>
            </a:pPr>
            <a:r>
              <a:rPr lang="zh-CN" altLang="en-US" sz="2000" dirty="0">
                <a:solidFill>
                  <a:schemeClr val="bg1">
                    <a:lumMod val="65000"/>
                  </a:schemeClr>
                </a:solidFill>
                <a:latin typeface="+mn-lt"/>
                <a:ea typeface="+mn-ea"/>
                <a:cs typeface="+mn-ea"/>
                <a:sym typeface="+mn-lt"/>
              </a:rPr>
              <a:t>香帅带你轻松登入金融殿堂，训练专业金融思维，重新解密财富和人生</a:t>
            </a:r>
            <a:endParaRPr lang="en-US" altLang="zh-CN" sz="2000" dirty="0">
              <a:solidFill>
                <a:schemeClr val="bg1">
                  <a:lumMod val="65000"/>
                </a:schemeClr>
              </a:solidFill>
              <a:latin typeface="+mn-lt"/>
              <a:ea typeface="+mn-ea"/>
              <a:cs typeface="+mn-ea"/>
              <a:sym typeface="+mn-lt"/>
            </a:endParaRPr>
          </a:p>
        </p:txBody>
      </p:sp>
      <p:cxnSp>
        <p:nvCxnSpPr>
          <p:cNvPr id="31" name="直接连接符 30">
            <a:extLst>
              <a:ext uri="{FF2B5EF4-FFF2-40B4-BE49-F238E27FC236}">
                <a16:creationId xmlns:a16="http://schemas.microsoft.com/office/drawing/2014/main" id="{E2E77C82-0562-4FDB-8082-05DDA8F097AB}"/>
              </a:ext>
            </a:extLst>
          </p:cNvPr>
          <p:cNvCxnSpPr>
            <a:cxnSpLocks/>
          </p:cNvCxnSpPr>
          <p:nvPr/>
        </p:nvCxnSpPr>
        <p:spPr>
          <a:xfrm>
            <a:off x="683260" y="1840593"/>
            <a:ext cx="787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76404B66-CEAE-4FB6-BF05-40CDD4E7134F}"/>
              </a:ext>
            </a:extLst>
          </p:cNvPr>
          <p:cNvSpPr/>
          <p:nvPr/>
        </p:nvSpPr>
        <p:spPr bwMode="auto">
          <a:xfrm>
            <a:off x="628701" y="2601486"/>
            <a:ext cx="869682" cy="331054"/>
          </a:xfrm>
          <a:prstGeom prst="round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rtlCol="0" anchor="ctr">
            <a:noAutofit/>
          </a:bodyPr>
          <a:lstStyle/>
          <a:p>
            <a:pPr algn="ctr" eaLnBrk="1" hangingPunct="1">
              <a:spcBef>
                <a:spcPct val="0"/>
              </a:spcBef>
              <a:buFontTx/>
              <a:buNone/>
            </a:pPr>
            <a:r>
              <a:rPr lang="zh-CN" altLang="en-US" sz="2000" dirty="0">
                <a:solidFill>
                  <a:schemeClr val="bg1"/>
                </a:solidFill>
                <a:cs typeface="+mn-ea"/>
                <a:sym typeface="+mn-lt"/>
              </a:rPr>
              <a:t>第</a:t>
            </a:r>
            <a:r>
              <a:rPr lang="en-US" altLang="zh-CN" sz="2000" dirty="0">
                <a:solidFill>
                  <a:schemeClr val="bg1"/>
                </a:solidFill>
                <a:cs typeface="+mn-ea"/>
                <a:sym typeface="+mn-lt"/>
              </a:rPr>
              <a:t>1</a:t>
            </a:r>
            <a:r>
              <a:rPr lang="zh-CN" altLang="en-US" sz="2000" dirty="0">
                <a:solidFill>
                  <a:schemeClr val="bg1"/>
                </a:solidFill>
                <a:cs typeface="+mn-ea"/>
                <a:sym typeface="+mn-lt"/>
              </a:rPr>
              <a:t>课</a:t>
            </a:r>
          </a:p>
        </p:txBody>
      </p:sp>
      <p:sp>
        <p:nvSpPr>
          <p:cNvPr id="21" name="矩形: 圆角 20">
            <a:extLst>
              <a:ext uri="{FF2B5EF4-FFF2-40B4-BE49-F238E27FC236}">
                <a16:creationId xmlns:a16="http://schemas.microsoft.com/office/drawing/2014/main" id="{459BAE9E-B050-4AEF-B8BD-6AD16E8638C8}"/>
              </a:ext>
            </a:extLst>
          </p:cNvPr>
          <p:cNvSpPr/>
          <p:nvPr/>
        </p:nvSpPr>
        <p:spPr bwMode="auto">
          <a:xfrm>
            <a:off x="628701" y="3692836"/>
            <a:ext cx="869682" cy="331054"/>
          </a:xfrm>
          <a:prstGeom prst="round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rtlCol="0" anchor="ctr">
            <a:noAutofit/>
          </a:bodyPr>
          <a:lstStyle/>
          <a:p>
            <a:pPr algn="ctr" eaLnBrk="1" hangingPunct="1">
              <a:spcBef>
                <a:spcPct val="0"/>
              </a:spcBef>
              <a:buFontTx/>
              <a:buNone/>
            </a:pPr>
            <a:r>
              <a:rPr lang="zh-CN" altLang="en-US" sz="2000" dirty="0">
                <a:solidFill>
                  <a:schemeClr val="bg1"/>
                </a:solidFill>
                <a:cs typeface="+mn-ea"/>
                <a:sym typeface="+mn-lt"/>
              </a:rPr>
              <a:t>第</a:t>
            </a:r>
            <a:r>
              <a:rPr lang="en-US" altLang="zh-CN" sz="2000" dirty="0">
                <a:solidFill>
                  <a:schemeClr val="bg1"/>
                </a:solidFill>
                <a:cs typeface="+mn-ea"/>
                <a:sym typeface="+mn-lt"/>
              </a:rPr>
              <a:t>2</a:t>
            </a:r>
            <a:r>
              <a:rPr lang="zh-CN" altLang="en-US" sz="2000" dirty="0">
                <a:solidFill>
                  <a:schemeClr val="bg1"/>
                </a:solidFill>
                <a:cs typeface="+mn-ea"/>
                <a:sym typeface="+mn-lt"/>
              </a:rPr>
              <a:t>课</a:t>
            </a:r>
          </a:p>
        </p:txBody>
      </p:sp>
      <p:sp>
        <p:nvSpPr>
          <p:cNvPr id="22" name="矩形: 圆角 21">
            <a:extLst>
              <a:ext uri="{FF2B5EF4-FFF2-40B4-BE49-F238E27FC236}">
                <a16:creationId xmlns:a16="http://schemas.microsoft.com/office/drawing/2014/main" id="{DC4531D8-F0FE-4AB9-86CB-2418DCFB6610}"/>
              </a:ext>
            </a:extLst>
          </p:cNvPr>
          <p:cNvSpPr/>
          <p:nvPr/>
        </p:nvSpPr>
        <p:spPr bwMode="auto">
          <a:xfrm>
            <a:off x="628701" y="4784186"/>
            <a:ext cx="869682" cy="331054"/>
          </a:xfrm>
          <a:prstGeom prst="round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rtlCol="0" anchor="ctr">
            <a:noAutofit/>
          </a:bodyPr>
          <a:lstStyle/>
          <a:p>
            <a:pPr algn="ctr" eaLnBrk="1" hangingPunct="1">
              <a:spcBef>
                <a:spcPct val="0"/>
              </a:spcBef>
              <a:buFontTx/>
              <a:buNone/>
            </a:pPr>
            <a:r>
              <a:rPr lang="zh-CN" altLang="en-US" sz="2000" dirty="0">
                <a:solidFill>
                  <a:schemeClr val="bg1"/>
                </a:solidFill>
                <a:cs typeface="+mn-ea"/>
                <a:sym typeface="+mn-lt"/>
              </a:rPr>
              <a:t>第</a:t>
            </a:r>
            <a:r>
              <a:rPr lang="en-US" altLang="zh-CN" sz="2000" dirty="0">
                <a:solidFill>
                  <a:schemeClr val="bg1"/>
                </a:solidFill>
                <a:cs typeface="+mn-ea"/>
                <a:sym typeface="+mn-lt"/>
              </a:rPr>
              <a:t>3</a:t>
            </a:r>
            <a:r>
              <a:rPr lang="zh-CN" altLang="en-US" sz="2000" dirty="0">
                <a:solidFill>
                  <a:schemeClr val="bg1"/>
                </a:solidFill>
                <a:cs typeface="+mn-ea"/>
                <a:sym typeface="+mn-lt"/>
              </a:rPr>
              <a:t>课</a:t>
            </a:r>
          </a:p>
        </p:txBody>
      </p:sp>
    </p:spTree>
    <p:extLst>
      <p:ext uri="{BB962C8B-B14F-4D97-AF65-F5344CB8AC3E}">
        <p14:creationId xmlns:p14="http://schemas.microsoft.com/office/powerpoint/2010/main" val="892330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21954" r="22408"/>
          <a:stretch/>
        </p:blipFill>
        <p:spPr>
          <a:xfrm>
            <a:off x="5408579" y="0"/>
            <a:ext cx="6783421" cy="6858000"/>
          </a:xfrm>
          <a:prstGeom prst="rect">
            <a:avLst/>
          </a:prstGeom>
        </p:spPr>
      </p:pic>
      <p:sp>
        <p:nvSpPr>
          <p:cNvPr id="14" name="矩形 13">
            <a:extLst/>
          </p:cNvPr>
          <p:cNvSpPr/>
          <p:nvPr/>
        </p:nvSpPr>
        <p:spPr>
          <a:xfrm>
            <a:off x="3910520" y="-9206"/>
            <a:ext cx="10656380" cy="6867206"/>
          </a:xfrm>
          <a:prstGeom prst="rect">
            <a:avLst/>
          </a:prstGeom>
          <a:gradFill flip="none" rotWithShape="1">
            <a:gsLst>
              <a:gs pos="0">
                <a:schemeClr val="tx1">
                  <a:alpha val="10000"/>
                </a:schemeClr>
              </a:gs>
              <a:gs pos="86000">
                <a:schemeClr val="tx1">
                  <a:lumMod val="10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文本框 2">
            <a:extLst>
              <a:ext uri="{FF2B5EF4-FFF2-40B4-BE49-F238E27FC236}">
                <a16:creationId xmlns:a16="http://schemas.microsoft.com/office/drawing/2014/main" id="{67BBF6E2-BA13-4B15-BF3E-12648E30E01C}"/>
              </a:ext>
            </a:extLst>
          </p:cNvPr>
          <p:cNvSpPr txBox="1">
            <a:spLocks noChangeArrowheads="1"/>
          </p:cNvSpPr>
          <p:nvPr/>
        </p:nvSpPr>
        <p:spPr bwMode="auto">
          <a:xfrm>
            <a:off x="553085" y="360363"/>
            <a:ext cx="830788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kumimoji="1" lang="zh-CN" altLang="en-US" sz="2000" b="1" dirty="0">
                <a:solidFill>
                  <a:schemeClr val="bg1"/>
                </a:solidFill>
                <a:latin typeface="+mn-lt"/>
                <a:ea typeface="+mn-ea"/>
                <a:cs typeface="+mn-ea"/>
              </a:rPr>
              <a:t>第</a:t>
            </a:r>
            <a:r>
              <a:rPr kumimoji="1" lang="en-US" altLang="zh-CN" sz="2000" b="1" dirty="0">
                <a:solidFill>
                  <a:schemeClr val="bg1"/>
                </a:solidFill>
                <a:latin typeface="+mn-lt"/>
                <a:ea typeface="+mn-ea"/>
                <a:cs typeface="+mn-ea"/>
              </a:rPr>
              <a:t>1</a:t>
            </a:r>
            <a:r>
              <a:rPr kumimoji="1" lang="zh-CN" altLang="en-US" sz="2000" b="1" dirty="0">
                <a:solidFill>
                  <a:schemeClr val="bg1"/>
                </a:solidFill>
                <a:latin typeface="+mn-lt"/>
                <a:ea typeface="+mn-ea"/>
                <a:cs typeface="+mn-ea"/>
              </a:rPr>
              <a:t>课  银行货币：比特币的未来在哪里？</a:t>
            </a:r>
          </a:p>
          <a:p>
            <a:pPr>
              <a:spcBef>
                <a:spcPct val="0"/>
              </a:spcBef>
              <a:buNone/>
            </a:pPr>
            <a:r>
              <a:rPr kumimoji="1" lang="zh-CN" altLang="en-US" sz="2000" b="1" dirty="0">
                <a:solidFill>
                  <a:schemeClr val="bg1"/>
                </a:solidFill>
                <a:latin typeface="+mn-lt"/>
                <a:ea typeface="+mn-ea"/>
                <a:cs typeface="+mn-ea"/>
              </a:rPr>
              <a:t> </a:t>
            </a:r>
            <a:endParaRPr kumimoji="1" lang="en-US" altLang="zh-CN" sz="2000" b="1" dirty="0">
              <a:solidFill>
                <a:schemeClr val="bg1"/>
              </a:solidFill>
              <a:latin typeface="+mn-lt"/>
              <a:ea typeface="+mn-ea"/>
              <a:cs typeface="+mn-ea"/>
            </a:endParaRPr>
          </a:p>
          <a:p>
            <a:pPr eaLnBrk="1" hangingPunct="1">
              <a:spcBef>
                <a:spcPct val="0"/>
              </a:spcBef>
              <a:buFontTx/>
              <a:buNone/>
            </a:pPr>
            <a:endParaRPr kumimoji="1" lang="en-US" altLang="zh-CN" sz="2000" b="1" dirty="0">
              <a:solidFill>
                <a:schemeClr val="bg1"/>
              </a:solidFill>
              <a:latin typeface="+mn-lt"/>
              <a:ea typeface="+mn-ea"/>
              <a:cs typeface="+mn-ea"/>
              <a:sym typeface="+mn-lt"/>
            </a:endParaRPr>
          </a:p>
        </p:txBody>
      </p:sp>
      <p:sp>
        <p:nvSpPr>
          <p:cNvPr id="7" name="文本框 10">
            <a:extLst>
              <a:ext uri="{FF2B5EF4-FFF2-40B4-BE49-F238E27FC236}">
                <a16:creationId xmlns:a16="http://schemas.microsoft.com/office/drawing/2014/main" id="{A847FDEF-DEFB-45FD-AAB8-7DCEEF2FF0FD}"/>
              </a:ext>
            </a:extLst>
          </p:cNvPr>
          <p:cNvSpPr txBox="1">
            <a:spLocks noChangeArrowheads="1"/>
          </p:cNvSpPr>
          <p:nvPr/>
        </p:nvSpPr>
        <p:spPr bwMode="auto">
          <a:xfrm>
            <a:off x="1699554" y="1032442"/>
            <a:ext cx="94128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solidFill>
                  <a:srgbClr val="B1985F"/>
                </a:solidFill>
                <a:latin typeface="+mn-lt"/>
                <a:ea typeface="+mn-ea"/>
                <a:cs typeface="+mn-ea"/>
              </a:rPr>
              <a:t>美元成为全球货币体系核心的“加冕之路”</a:t>
            </a:r>
            <a:endParaRPr lang="zh-CN" altLang="en-US" sz="2400" b="1" dirty="0">
              <a:solidFill>
                <a:srgbClr val="B1985F"/>
              </a:solidFill>
              <a:latin typeface="+mn-lt"/>
              <a:ea typeface="+mn-ea"/>
              <a:cs typeface="+mn-ea"/>
              <a:sym typeface="+mn-lt"/>
            </a:endParaRPr>
          </a:p>
        </p:txBody>
      </p:sp>
      <p:sp>
        <p:nvSpPr>
          <p:cNvPr id="8" name="矩形: 圆角 7">
            <a:extLst>
              <a:ext uri="{FF2B5EF4-FFF2-40B4-BE49-F238E27FC236}">
                <a16:creationId xmlns:a16="http://schemas.microsoft.com/office/drawing/2014/main" id="{54DEA0A3-CFC7-462C-A6A2-AE8ACDD088FC}"/>
              </a:ext>
            </a:extLst>
          </p:cNvPr>
          <p:cNvSpPr/>
          <p:nvPr/>
        </p:nvSpPr>
        <p:spPr bwMode="auto">
          <a:xfrm>
            <a:off x="658287" y="1097509"/>
            <a:ext cx="869682" cy="331054"/>
          </a:xfrm>
          <a:prstGeom prst="round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rtlCol="0" anchor="ctr">
            <a:noAutofit/>
          </a:bodyPr>
          <a:lstStyle/>
          <a:p>
            <a:pPr algn="ctr" eaLnBrk="1" hangingPunct="1">
              <a:spcBef>
                <a:spcPct val="0"/>
              </a:spcBef>
              <a:buFontTx/>
              <a:buNone/>
            </a:pPr>
            <a:r>
              <a:rPr lang="zh-CN" altLang="en-US" sz="2000" dirty="0">
                <a:solidFill>
                  <a:schemeClr val="bg1"/>
                </a:solidFill>
                <a:cs typeface="+mn-ea"/>
                <a:sym typeface="+mn-lt"/>
              </a:rPr>
              <a:t>要点</a:t>
            </a:r>
            <a:r>
              <a:rPr lang="en-US" altLang="zh-CN" sz="2000" dirty="0">
                <a:solidFill>
                  <a:schemeClr val="bg1"/>
                </a:solidFill>
                <a:cs typeface="+mn-ea"/>
                <a:sym typeface="+mn-lt"/>
              </a:rPr>
              <a:t>1</a:t>
            </a:r>
            <a:endParaRPr lang="zh-CN" altLang="en-US" sz="2000" dirty="0">
              <a:solidFill>
                <a:schemeClr val="bg1"/>
              </a:solidFill>
              <a:cs typeface="+mn-ea"/>
              <a:sym typeface="+mn-lt"/>
            </a:endParaRPr>
          </a:p>
        </p:txBody>
      </p:sp>
      <p:sp>
        <p:nvSpPr>
          <p:cNvPr id="16" name="文本框 15">
            <a:extLst>
              <a:ext uri="{FF2B5EF4-FFF2-40B4-BE49-F238E27FC236}">
                <a16:creationId xmlns:a16="http://schemas.microsoft.com/office/drawing/2014/main" id="{54961988-1B80-42C4-8A7B-A167941F0E2B}"/>
              </a:ext>
            </a:extLst>
          </p:cNvPr>
          <p:cNvSpPr txBox="1"/>
          <p:nvPr/>
        </p:nvSpPr>
        <p:spPr>
          <a:xfrm>
            <a:off x="6883191" y="3234487"/>
            <a:ext cx="4888108" cy="1015663"/>
          </a:xfrm>
          <a:prstGeom prst="rect">
            <a:avLst/>
          </a:prstGeom>
          <a:noFill/>
        </p:spPr>
        <p:txBody>
          <a:bodyPr wrap="square" rtlCol="0">
            <a:spAutoFit/>
          </a:bodyPr>
          <a:lstStyle/>
          <a:p>
            <a:r>
              <a:rPr lang="zh-CN" altLang="en-US" sz="2000" b="1" dirty="0">
                <a:solidFill>
                  <a:schemeClr val="bg1"/>
                </a:solidFill>
              </a:rPr>
              <a:t>现代的货币是“信用货币”，其价值浮动完全取决于一国的实力和他国对于该国的“信心”。</a:t>
            </a:r>
            <a:endParaRPr lang="en-US" altLang="zh-CN" sz="2000" b="1" dirty="0">
              <a:solidFill>
                <a:schemeClr val="bg1"/>
              </a:solidFill>
            </a:endParaRPr>
          </a:p>
        </p:txBody>
      </p:sp>
      <p:grpSp>
        <p:nvGrpSpPr>
          <p:cNvPr id="3" name="组合 2"/>
          <p:cNvGrpSpPr/>
          <p:nvPr/>
        </p:nvGrpSpPr>
        <p:grpSpPr>
          <a:xfrm>
            <a:off x="612545" y="1814215"/>
            <a:ext cx="5662562" cy="5070053"/>
            <a:chOff x="5449888" y="1726367"/>
            <a:chExt cx="5662562" cy="5070053"/>
          </a:xfrm>
        </p:grpSpPr>
        <p:sp>
          <p:nvSpPr>
            <p:cNvPr id="9" name="TextBox 17">
              <a:extLst>
                <a:ext uri="{FF2B5EF4-FFF2-40B4-BE49-F238E27FC236}">
                  <a16:creationId xmlns:a16="http://schemas.microsoft.com/office/drawing/2014/main" id="{005BD513-21D1-4E37-86BC-787E098D864D}"/>
                </a:ext>
              </a:extLst>
            </p:cNvPr>
            <p:cNvSpPr txBox="1"/>
            <p:nvPr/>
          </p:nvSpPr>
          <p:spPr>
            <a:xfrm>
              <a:off x="5449888" y="5416619"/>
              <a:ext cx="5483455" cy="1379801"/>
            </a:xfrm>
            <a:prstGeom prst="rect">
              <a:avLst/>
            </a:prstGeom>
            <a:noFill/>
          </p:spPr>
          <p:txBody>
            <a:bodyPr wrap="square" rtlCol="0">
              <a:spAutoFit/>
            </a:bodyPr>
            <a:lstStyle/>
            <a:p>
              <a:pPr>
                <a:lnSpc>
                  <a:spcPct val="150000"/>
                </a:lnSpc>
              </a:pPr>
              <a:r>
                <a:rPr lang="zh-CN" altLang="en-US" b="1" dirty="0">
                  <a:solidFill>
                    <a:srgbClr val="B1985F"/>
                  </a:solidFill>
                  <a:latin typeface="+mj-ea"/>
                  <a:ea typeface="+mj-ea"/>
                </a:rPr>
                <a:t>美元与黄金脱钩，完全的“信用货币”时代来临：</a:t>
              </a:r>
              <a:endParaRPr lang="en-US" altLang="zh-CN" b="1" dirty="0">
                <a:solidFill>
                  <a:srgbClr val="B1985F"/>
                </a:solidFill>
                <a:latin typeface="+mj-ea"/>
                <a:ea typeface="+mj-ea"/>
              </a:endParaRPr>
            </a:p>
            <a:p>
              <a:pPr>
                <a:lnSpc>
                  <a:spcPts val="2300"/>
                </a:lnSpc>
              </a:pPr>
              <a:r>
                <a:rPr lang="en-US" altLang="zh-CN" dirty="0">
                  <a:solidFill>
                    <a:schemeClr val="bg1"/>
                  </a:solidFill>
                  <a:latin typeface="+mj-ea"/>
                  <a:ea typeface="+mj-ea"/>
                </a:rPr>
                <a:t>20</a:t>
              </a:r>
              <a:r>
                <a:rPr lang="zh-CN" altLang="en-US" dirty="0">
                  <a:solidFill>
                    <a:schemeClr val="bg1"/>
                  </a:solidFill>
                  <a:latin typeface="+mj-ea"/>
                  <a:ea typeface="+mj-ea"/>
                </a:rPr>
                <a:t>世纪</a:t>
              </a:r>
              <a:r>
                <a:rPr lang="en-US" altLang="zh-CN" dirty="0">
                  <a:solidFill>
                    <a:schemeClr val="bg1"/>
                  </a:solidFill>
                  <a:latin typeface="+mj-ea"/>
                  <a:ea typeface="+mj-ea"/>
                </a:rPr>
                <a:t>70</a:t>
              </a:r>
              <a:r>
                <a:rPr lang="zh-CN" altLang="en-US" dirty="0">
                  <a:solidFill>
                    <a:schemeClr val="bg1"/>
                  </a:solidFill>
                  <a:latin typeface="+mj-ea"/>
                  <a:ea typeface="+mj-ea"/>
                </a:rPr>
                <a:t>年代，美元的“国际货币”地位已经稳定，美国的国家信用代替黄金成为美元的基础。</a:t>
              </a:r>
            </a:p>
            <a:p>
              <a:pPr>
                <a:lnSpc>
                  <a:spcPts val="2300"/>
                </a:lnSpc>
              </a:pPr>
              <a:endParaRPr lang="zh-CN" altLang="en-US" dirty="0">
                <a:solidFill>
                  <a:schemeClr val="bg1"/>
                </a:solidFill>
                <a:latin typeface="+mj-ea"/>
                <a:ea typeface="+mj-ea"/>
              </a:endParaRPr>
            </a:p>
          </p:txBody>
        </p:sp>
        <p:sp>
          <p:nvSpPr>
            <p:cNvPr id="17" name="矩形 16">
              <a:extLst>
                <a:ext uri="{FF2B5EF4-FFF2-40B4-BE49-F238E27FC236}">
                  <a16:creationId xmlns:a16="http://schemas.microsoft.com/office/drawing/2014/main" id="{D3115B0B-A58E-4AB7-B430-5D03706E709C}"/>
                </a:ext>
              </a:extLst>
            </p:cNvPr>
            <p:cNvSpPr/>
            <p:nvPr/>
          </p:nvSpPr>
          <p:spPr>
            <a:xfrm>
              <a:off x="5449888" y="1726367"/>
              <a:ext cx="4427426" cy="789896"/>
            </a:xfrm>
            <a:prstGeom prst="rect">
              <a:avLst/>
            </a:prstGeom>
          </p:spPr>
          <p:txBody>
            <a:bodyPr wrap="square">
              <a:spAutoFit/>
            </a:bodyPr>
            <a:lstStyle/>
            <a:p>
              <a:pPr>
                <a:lnSpc>
                  <a:spcPct val="150000"/>
                </a:lnSpc>
              </a:pPr>
              <a:r>
                <a:rPr lang="zh-CN" altLang="en-US" b="1" dirty="0">
                  <a:solidFill>
                    <a:srgbClr val="B1985F"/>
                  </a:solidFill>
                  <a:latin typeface="+mj-ea"/>
                  <a:ea typeface="+mj-ea"/>
                </a:rPr>
                <a:t>布雷顿森林会议上的争论：</a:t>
              </a:r>
              <a:endParaRPr lang="en-US" altLang="zh-CN" b="1" dirty="0">
                <a:solidFill>
                  <a:srgbClr val="B1985F"/>
                </a:solidFill>
                <a:latin typeface="+mj-ea"/>
                <a:ea typeface="+mj-ea"/>
              </a:endParaRPr>
            </a:p>
            <a:p>
              <a:pPr>
                <a:lnSpc>
                  <a:spcPts val="2300"/>
                </a:lnSpc>
              </a:pPr>
              <a:r>
                <a:rPr lang="zh-CN" altLang="en-US" dirty="0">
                  <a:solidFill>
                    <a:schemeClr val="bg1"/>
                  </a:solidFill>
                  <a:latin typeface="+mj-ea"/>
                  <a:ea typeface="+mj-ea"/>
                </a:rPr>
                <a:t>凯恩斯的“银行券”</a:t>
              </a:r>
              <a:r>
                <a:rPr lang="en-US" altLang="zh-CN" dirty="0">
                  <a:solidFill>
                    <a:schemeClr val="bg1"/>
                  </a:solidFill>
                  <a:latin typeface="+mj-ea"/>
                  <a:ea typeface="+mj-ea"/>
                </a:rPr>
                <a:t>VS</a:t>
              </a:r>
              <a:r>
                <a:rPr lang="zh-CN" altLang="en-US" dirty="0">
                  <a:solidFill>
                    <a:schemeClr val="bg1"/>
                  </a:solidFill>
                  <a:latin typeface="+mj-ea"/>
                  <a:ea typeface="+mj-ea"/>
                </a:rPr>
                <a:t>“怀特计划”</a:t>
              </a:r>
              <a:endParaRPr lang="en-US" altLang="zh-CN" dirty="0">
                <a:solidFill>
                  <a:schemeClr val="bg1"/>
                </a:solidFill>
                <a:latin typeface="+mj-ea"/>
                <a:ea typeface="+mj-ea"/>
              </a:endParaRPr>
            </a:p>
          </p:txBody>
        </p:sp>
        <p:sp>
          <p:nvSpPr>
            <p:cNvPr id="18" name="矩形 17">
              <a:extLst>
                <a:ext uri="{FF2B5EF4-FFF2-40B4-BE49-F238E27FC236}">
                  <a16:creationId xmlns:a16="http://schemas.microsoft.com/office/drawing/2014/main" id="{B5233D42-2D26-4B65-AA48-01C502F7950D}"/>
                </a:ext>
              </a:extLst>
            </p:cNvPr>
            <p:cNvSpPr/>
            <p:nvPr/>
          </p:nvSpPr>
          <p:spPr>
            <a:xfrm>
              <a:off x="5449888" y="2554589"/>
              <a:ext cx="5065712" cy="1392689"/>
            </a:xfrm>
            <a:prstGeom prst="rect">
              <a:avLst/>
            </a:prstGeom>
          </p:spPr>
          <p:txBody>
            <a:bodyPr wrap="square">
              <a:spAutoFit/>
            </a:bodyPr>
            <a:lstStyle/>
            <a:p>
              <a:pPr>
                <a:lnSpc>
                  <a:spcPct val="150000"/>
                </a:lnSpc>
              </a:pPr>
              <a:r>
                <a:rPr lang="zh-CN" altLang="en-US" b="1" dirty="0">
                  <a:solidFill>
                    <a:srgbClr val="B1985F"/>
                  </a:solidFill>
                  <a:latin typeface="+mj-ea"/>
                  <a:ea typeface="+mj-ea"/>
                </a:rPr>
                <a:t>以美元为中心的“怀特计划”胜出 ：</a:t>
              </a:r>
              <a:endParaRPr lang="en-US" altLang="zh-CN" b="1" dirty="0">
                <a:solidFill>
                  <a:srgbClr val="B1985F"/>
                </a:solidFill>
                <a:latin typeface="+mj-ea"/>
                <a:ea typeface="+mj-ea"/>
              </a:endParaRPr>
            </a:p>
            <a:p>
              <a:pPr>
                <a:lnSpc>
                  <a:spcPts val="2300"/>
                </a:lnSpc>
              </a:pPr>
              <a:r>
                <a:rPr lang="zh-CN" altLang="en-US" dirty="0">
                  <a:solidFill>
                    <a:schemeClr val="bg1"/>
                  </a:solidFill>
                  <a:latin typeface="+mj-ea"/>
                  <a:ea typeface="+mj-ea"/>
                </a:rPr>
                <a:t>美元盯住黄金（</a:t>
              </a:r>
              <a:r>
                <a:rPr lang="en-US" altLang="zh-CN" dirty="0">
                  <a:solidFill>
                    <a:schemeClr val="bg1"/>
                  </a:solidFill>
                  <a:latin typeface="+mj-ea"/>
                  <a:ea typeface="+mj-ea"/>
                </a:rPr>
                <a:t>1</a:t>
              </a:r>
              <a:r>
                <a:rPr lang="zh-CN" altLang="en-US" dirty="0">
                  <a:solidFill>
                    <a:schemeClr val="bg1"/>
                  </a:solidFill>
                  <a:latin typeface="+mj-ea"/>
                  <a:ea typeface="+mj-ea"/>
                </a:rPr>
                <a:t>盎司黄金兑换</a:t>
              </a:r>
              <a:r>
                <a:rPr lang="en-US" altLang="zh-CN" dirty="0">
                  <a:solidFill>
                    <a:schemeClr val="bg1"/>
                  </a:solidFill>
                  <a:latin typeface="+mj-ea"/>
                  <a:ea typeface="+mj-ea"/>
                </a:rPr>
                <a:t>35</a:t>
              </a:r>
              <a:r>
                <a:rPr lang="zh-CN" altLang="en-US" dirty="0">
                  <a:solidFill>
                    <a:schemeClr val="bg1"/>
                  </a:solidFill>
                  <a:latin typeface="+mj-ea"/>
                  <a:ea typeface="+mj-ea"/>
                </a:rPr>
                <a:t>美元），其他货币盯住美元，美元由此理所当然成为国际计价、结算、储备货币，即国际货币体系的中心。</a:t>
              </a:r>
              <a:endParaRPr lang="en-US" altLang="zh-CN" dirty="0">
                <a:solidFill>
                  <a:schemeClr val="bg1"/>
                </a:solidFill>
                <a:latin typeface="+mj-ea"/>
                <a:ea typeface="+mj-ea"/>
              </a:endParaRPr>
            </a:p>
          </p:txBody>
        </p:sp>
        <p:sp>
          <p:nvSpPr>
            <p:cNvPr id="19" name="矩形 18">
              <a:extLst>
                <a:ext uri="{FF2B5EF4-FFF2-40B4-BE49-F238E27FC236}">
                  <a16:creationId xmlns:a16="http://schemas.microsoft.com/office/drawing/2014/main" id="{1B26C197-3887-4794-A96E-11416D910BF9}"/>
                </a:ext>
              </a:extLst>
            </p:cNvPr>
            <p:cNvSpPr/>
            <p:nvPr/>
          </p:nvSpPr>
          <p:spPr>
            <a:xfrm>
              <a:off x="5449888" y="3985604"/>
              <a:ext cx="5662562" cy="1392689"/>
            </a:xfrm>
            <a:prstGeom prst="rect">
              <a:avLst/>
            </a:prstGeom>
          </p:spPr>
          <p:txBody>
            <a:bodyPr wrap="square">
              <a:spAutoFit/>
            </a:bodyPr>
            <a:lstStyle/>
            <a:p>
              <a:pPr>
                <a:lnSpc>
                  <a:spcPct val="150000"/>
                </a:lnSpc>
              </a:pPr>
              <a:r>
                <a:rPr lang="zh-CN" altLang="en-US" b="1" dirty="0">
                  <a:solidFill>
                    <a:srgbClr val="B1985F"/>
                  </a:solidFill>
                  <a:latin typeface="+mj-ea"/>
                  <a:ea typeface="+mj-ea"/>
                </a:rPr>
                <a:t>为什么“怀特计划”最终胜出：</a:t>
              </a:r>
              <a:endParaRPr lang="en-US" altLang="zh-CN" b="1" dirty="0">
                <a:solidFill>
                  <a:srgbClr val="B1985F"/>
                </a:solidFill>
                <a:latin typeface="+mj-ea"/>
                <a:ea typeface="+mj-ea"/>
              </a:endParaRPr>
            </a:p>
            <a:p>
              <a:pPr>
                <a:lnSpc>
                  <a:spcPts val="2300"/>
                </a:lnSpc>
              </a:pPr>
              <a:r>
                <a:rPr lang="zh-CN" altLang="en-US" dirty="0">
                  <a:solidFill>
                    <a:schemeClr val="bg1"/>
                  </a:solidFill>
                  <a:latin typeface="+mj-ea"/>
                  <a:ea typeface="+mj-ea"/>
                </a:rPr>
                <a:t>美国是当时的世界经济霸主，经济总量占世界的</a:t>
              </a:r>
              <a:r>
                <a:rPr lang="en-US" altLang="zh-CN" dirty="0">
                  <a:solidFill>
                    <a:schemeClr val="bg1"/>
                  </a:solidFill>
                  <a:latin typeface="+mj-ea"/>
                  <a:ea typeface="+mj-ea"/>
                </a:rPr>
                <a:t>1/4</a:t>
              </a:r>
              <a:r>
                <a:rPr lang="zh-CN" altLang="en-US" dirty="0">
                  <a:solidFill>
                    <a:schemeClr val="bg1"/>
                  </a:solidFill>
                  <a:latin typeface="+mj-ea"/>
                  <a:ea typeface="+mj-ea"/>
                </a:rPr>
                <a:t>，拥有全球</a:t>
              </a:r>
              <a:r>
                <a:rPr lang="en-US" altLang="zh-CN" dirty="0">
                  <a:solidFill>
                    <a:schemeClr val="bg1"/>
                  </a:solidFill>
                  <a:latin typeface="+mj-ea"/>
                  <a:ea typeface="+mj-ea"/>
                </a:rPr>
                <a:t>2/3</a:t>
              </a:r>
              <a:r>
                <a:rPr lang="zh-CN" altLang="en-US" dirty="0">
                  <a:solidFill>
                    <a:schemeClr val="bg1"/>
                  </a:solidFill>
                  <a:latin typeface="+mj-ea"/>
                  <a:ea typeface="+mj-ea"/>
                </a:rPr>
                <a:t>的黄金储备，欧洲各国的战后重建都仰仗美国的贷款</a:t>
              </a:r>
              <a:r>
                <a:rPr lang="en-US" altLang="zh-CN" dirty="0">
                  <a:solidFill>
                    <a:schemeClr val="bg1"/>
                  </a:solidFill>
                  <a:latin typeface="+mj-ea"/>
                  <a:ea typeface="+mj-ea"/>
                </a:rPr>
                <a:t>——</a:t>
              </a:r>
              <a:r>
                <a:rPr lang="zh-CN" altLang="en-US" dirty="0">
                  <a:solidFill>
                    <a:schemeClr val="bg1"/>
                  </a:solidFill>
                  <a:latin typeface="+mj-ea"/>
                  <a:ea typeface="+mj-ea"/>
                </a:rPr>
                <a:t>国际货币地位之争，公道在于实力！ </a:t>
              </a:r>
              <a:endParaRPr lang="en-US" altLang="zh-CN" dirty="0">
                <a:solidFill>
                  <a:schemeClr val="bg1"/>
                </a:solidFill>
                <a:latin typeface="+mj-ea"/>
                <a:ea typeface="+mj-ea"/>
              </a:endParaRPr>
            </a:p>
          </p:txBody>
        </p:sp>
      </p:grpSp>
      <p:cxnSp>
        <p:nvCxnSpPr>
          <p:cNvPr id="36" name="直接连接符 35">
            <a:extLst/>
          </p:cNvPr>
          <p:cNvCxnSpPr>
            <a:cxnSpLocks/>
          </p:cNvCxnSpPr>
          <p:nvPr/>
        </p:nvCxnSpPr>
        <p:spPr>
          <a:xfrm>
            <a:off x="658287" y="1660823"/>
            <a:ext cx="68982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8699714" y="1836775"/>
            <a:ext cx="1229367" cy="1187903"/>
            <a:chOff x="8110191" y="-2964325"/>
            <a:chExt cx="3636977" cy="3514311"/>
          </a:xfrm>
          <a:effectLst>
            <a:outerShdw blurRad="50800" dist="38100" dir="2700000" algn="tl" rotWithShape="0">
              <a:prstClr val="black">
                <a:alpha val="40000"/>
              </a:prstClr>
            </a:outerShdw>
          </a:effectLst>
        </p:grpSpPr>
        <p:sp>
          <p:nvSpPr>
            <p:cNvPr id="5" name="椭圆 4"/>
            <p:cNvSpPr/>
            <p:nvPr/>
          </p:nvSpPr>
          <p:spPr bwMode="auto">
            <a:xfrm>
              <a:off x="8110191" y="-2567125"/>
              <a:ext cx="3117110" cy="3117111"/>
            </a:xfrm>
            <a:prstGeom prst="ellipse">
              <a:avLst/>
            </a:prstGeom>
            <a:noFill/>
            <a:ln w="57150">
              <a:solidFill>
                <a:srgbClr val="B1985F"/>
              </a:solidFill>
            </a:ln>
            <a:extLst/>
          </p:spPr>
          <p:txBody>
            <a:bodyPr rtlCol="0" anchor="ctr">
              <a:noAutofit/>
            </a:bodyPr>
            <a:lstStyle/>
            <a:p>
              <a:pPr algn="l" eaLnBrk="1" hangingPunct="1">
                <a:spcBef>
                  <a:spcPct val="0"/>
                </a:spcBef>
                <a:buFontTx/>
                <a:buNone/>
              </a:pPr>
              <a:endParaRPr lang="zh-CN" altLang="en-US" sz="1000" dirty="0">
                <a:latin typeface="方正黑体简体" panose="02010601030101010101" pitchFamily="2" charset="-122"/>
                <a:ea typeface="方正黑体简体" panose="02010601030101010101" pitchFamily="2" charset="-122"/>
                <a:cs typeface="Times New Roman" panose="02020603050405020304" pitchFamily="18" charset="0"/>
              </a:endParaRPr>
            </a:p>
          </p:txBody>
        </p:sp>
        <p:sp>
          <p:nvSpPr>
            <p:cNvPr id="15" name="文本框 14">
              <a:extLst/>
            </p:cNvPr>
            <p:cNvSpPr txBox="1"/>
            <p:nvPr/>
          </p:nvSpPr>
          <p:spPr>
            <a:xfrm>
              <a:off x="8587256" y="-2964325"/>
              <a:ext cx="3159912" cy="2679922"/>
            </a:xfrm>
            <a:prstGeom prst="rect">
              <a:avLst/>
            </a:prstGeom>
            <a:noFill/>
          </p:spPr>
          <p:txBody>
            <a:bodyPr wrap="square" rtlCol="0">
              <a:spAutoFit/>
            </a:bodyPr>
            <a:lstStyle/>
            <a:p>
              <a:r>
                <a:rPr lang="en-US" altLang="zh-CN" sz="7200" b="1" dirty="0">
                  <a:solidFill>
                    <a:srgbClr val="B1985F"/>
                  </a:solidFill>
                  <a:latin typeface="Century Schoolbook" panose="02040604050505020304" pitchFamily="18" charset="0"/>
                </a:rPr>
                <a:t>$</a:t>
              </a:r>
              <a:endParaRPr lang="zh-CN" altLang="en-US" sz="7200" b="1" dirty="0">
                <a:solidFill>
                  <a:srgbClr val="B1985F"/>
                </a:solidFill>
                <a:latin typeface="Century Schoolbook" panose="02040604050505020304" pitchFamily="18" charset="0"/>
              </a:endParaRPr>
            </a:p>
          </p:txBody>
        </p:sp>
      </p:grpSp>
      <p:sp>
        <p:nvSpPr>
          <p:cNvPr id="10" name="矩形 9"/>
          <p:cNvSpPr/>
          <p:nvPr/>
        </p:nvSpPr>
        <p:spPr>
          <a:xfrm>
            <a:off x="6883192" y="4433646"/>
            <a:ext cx="4888108" cy="923330"/>
          </a:xfrm>
          <a:prstGeom prst="rect">
            <a:avLst/>
          </a:prstGeom>
        </p:spPr>
        <p:txBody>
          <a:bodyPr wrap="square">
            <a:spAutoFit/>
          </a:bodyPr>
          <a:lstStyle/>
          <a:p>
            <a:r>
              <a:rPr lang="zh-CN" altLang="en-US" b="1" dirty="0">
                <a:solidFill>
                  <a:schemeClr val="bg1"/>
                </a:solidFill>
              </a:rPr>
              <a:t>没有“国家信用”加持的“货币”，即使可以完成“计价，贮藏，交换”的一般功能，也不可能成为通用货币。</a:t>
            </a:r>
          </a:p>
        </p:txBody>
      </p:sp>
      <p:cxnSp>
        <p:nvCxnSpPr>
          <p:cNvPr id="20" name="直接连接符 19">
            <a:extLst/>
          </p:cNvPr>
          <p:cNvCxnSpPr>
            <a:cxnSpLocks/>
          </p:cNvCxnSpPr>
          <p:nvPr/>
        </p:nvCxnSpPr>
        <p:spPr>
          <a:xfrm flipH="1">
            <a:off x="6013700" y="2570712"/>
            <a:ext cx="947311" cy="3301575"/>
          </a:xfrm>
          <a:prstGeom prst="line">
            <a:avLst/>
          </a:prstGeom>
          <a:ln>
            <a:gradFill>
              <a:gsLst>
                <a:gs pos="0">
                  <a:schemeClr val="bg1">
                    <a:lumMod val="75000"/>
                    <a:alpha val="0"/>
                  </a:schemeClr>
                </a:gs>
                <a:gs pos="35000">
                  <a:schemeClr val="bg1">
                    <a:lumMod val="75000"/>
                  </a:schemeClr>
                </a:gs>
                <a:gs pos="65000">
                  <a:schemeClr val="bg1">
                    <a:lumMod val="75000"/>
                  </a:schemeClr>
                </a:gs>
                <a:gs pos="100000">
                  <a:schemeClr val="bg1">
                    <a:lumMod val="7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1" name="图片 20">
            <a:extLst/>
          </p:cNvPr>
          <p:cNvPicPr>
            <a:picLocks noChangeAspect="1"/>
          </p:cNvPicPr>
          <p:nvPr/>
        </p:nvPicPr>
        <p:blipFill rotWithShape="1">
          <a:blip r:embed="rId3">
            <a:extLst>
              <a:ext uri="{28A0092B-C50C-407E-A947-70E740481C1C}">
                <a14:useLocalDpi xmlns:a14="http://schemas.microsoft.com/office/drawing/2010/main" val="0"/>
              </a:ext>
            </a:extLst>
          </a:blip>
          <a:srcRect r="53164" b="73406"/>
          <a:stretch/>
        </p:blipFill>
        <p:spPr>
          <a:xfrm>
            <a:off x="10158440" y="27507"/>
            <a:ext cx="1943865" cy="858838"/>
          </a:xfrm>
          <a:prstGeom prst="rect">
            <a:avLst/>
          </a:prstGeom>
        </p:spPr>
      </p:pic>
    </p:spTree>
    <p:extLst>
      <p:ext uri="{BB962C8B-B14F-4D97-AF65-F5344CB8AC3E}">
        <p14:creationId xmlns:p14="http://schemas.microsoft.com/office/powerpoint/2010/main" val="1380990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Box 45">
            <a:extLst>
              <a:ext uri="{FF2B5EF4-FFF2-40B4-BE49-F238E27FC236}">
                <a16:creationId xmlns:a16="http://schemas.microsoft.com/office/drawing/2014/main" id="{A5AA69D0-7047-4768-A366-DF6C045D6C22}"/>
              </a:ext>
            </a:extLst>
          </p:cNvPr>
          <p:cNvSpPr txBox="1">
            <a:spLocks noChangeArrowheads="1"/>
          </p:cNvSpPr>
          <p:nvPr/>
        </p:nvSpPr>
        <p:spPr bwMode="auto">
          <a:xfrm>
            <a:off x="355149" y="3579079"/>
            <a:ext cx="3103001" cy="2305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000" tIns="0" rIns="72000" bIns="0" anchor="ctr">
            <a:noAutofit/>
          </a:bodyP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lvl="0" eaLnBrk="1" fontAlgn="base" hangingPunct="1">
              <a:spcBef>
                <a:spcPct val="20000"/>
              </a:spcBef>
              <a:spcAft>
                <a:spcPct val="0"/>
              </a:spcAft>
              <a:buSzPct val="80000"/>
              <a:defRPr/>
            </a:pPr>
            <a:r>
              <a:rPr lang="zh-CN" altLang="en-US" kern="0" noProof="1">
                <a:solidFill>
                  <a:schemeClr val="bg1">
                    <a:lumMod val="85000"/>
                  </a:schemeClr>
                </a:solidFill>
                <a:latin typeface="+mn-ea"/>
              </a:rPr>
              <a:t>英国：英格兰银行垄断银行</a:t>
            </a:r>
            <a:br>
              <a:rPr lang="en-US" altLang="zh-CN" kern="0" noProof="1">
                <a:solidFill>
                  <a:schemeClr val="bg1">
                    <a:lumMod val="85000"/>
                  </a:schemeClr>
                </a:solidFill>
                <a:latin typeface="+mn-ea"/>
              </a:rPr>
            </a:br>
            <a:r>
              <a:rPr lang="zh-CN" altLang="en-US" kern="0" noProof="1">
                <a:solidFill>
                  <a:schemeClr val="bg1">
                    <a:lumMod val="85000"/>
                  </a:schemeClr>
                </a:solidFill>
                <a:latin typeface="+mn-ea"/>
              </a:rPr>
              <a:t>券发行权，一方面为政府提供低成本的战争融资，另一方面与政府共同控制社会信用规模、调节经济运行。</a:t>
            </a:r>
            <a:endParaRPr lang="en-US" altLang="zh-CN" kern="0" noProof="1">
              <a:solidFill>
                <a:schemeClr val="bg1">
                  <a:lumMod val="85000"/>
                </a:schemeClr>
              </a:solidFill>
              <a:latin typeface="+mn-ea"/>
            </a:endParaRPr>
          </a:p>
        </p:txBody>
      </p:sp>
      <p:sp>
        <p:nvSpPr>
          <p:cNvPr id="46" name="文本框 2">
            <a:extLst>
              <a:ext uri="{FF2B5EF4-FFF2-40B4-BE49-F238E27FC236}">
                <a16:creationId xmlns:a16="http://schemas.microsoft.com/office/drawing/2014/main" id="{F0716089-B668-42AE-AE44-4BA151D2A12A}"/>
              </a:ext>
            </a:extLst>
          </p:cNvPr>
          <p:cNvSpPr txBox="1">
            <a:spLocks noChangeArrowheads="1"/>
          </p:cNvSpPr>
          <p:nvPr/>
        </p:nvSpPr>
        <p:spPr bwMode="auto">
          <a:xfrm>
            <a:off x="553085" y="360363"/>
            <a:ext cx="83078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kumimoji="1" lang="zh-CN" altLang="en-US" sz="2000" b="1" dirty="0">
                <a:solidFill>
                  <a:schemeClr val="bg1"/>
                </a:solidFill>
                <a:latin typeface="+mn-lt"/>
                <a:ea typeface="+mn-ea"/>
                <a:cs typeface="+mn-ea"/>
              </a:rPr>
              <a:t>第</a:t>
            </a:r>
            <a:r>
              <a:rPr kumimoji="1" lang="en-US" altLang="zh-CN" sz="2000" b="1" dirty="0">
                <a:solidFill>
                  <a:schemeClr val="bg1"/>
                </a:solidFill>
                <a:latin typeface="+mn-lt"/>
                <a:ea typeface="+mn-ea"/>
                <a:cs typeface="+mn-ea"/>
              </a:rPr>
              <a:t>1</a:t>
            </a:r>
            <a:r>
              <a:rPr kumimoji="1" lang="zh-CN" altLang="en-US" sz="2000" b="1" dirty="0">
                <a:solidFill>
                  <a:schemeClr val="bg1"/>
                </a:solidFill>
                <a:latin typeface="+mn-lt"/>
                <a:ea typeface="+mn-ea"/>
                <a:cs typeface="+mn-ea"/>
              </a:rPr>
              <a:t>课  银行货币：比特币的未来在哪里？</a:t>
            </a:r>
          </a:p>
        </p:txBody>
      </p:sp>
      <p:sp>
        <p:nvSpPr>
          <p:cNvPr id="47" name="文本框 10">
            <a:extLst>
              <a:ext uri="{FF2B5EF4-FFF2-40B4-BE49-F238E27FC236}">
                <a16:creationId xmlns:a16="http://schemas.microsoft.com/office/drawing/2014/main" id="{103B412B-B5E7-4F99-B633-08D3EF440972}"/>
              </a:ext>
            </a:extLst>
          </p:cNvPr>
          <p:cNvSpPr txBox="1">
            <a:spLocks noChangeArrowheads="1"/>
          </p:cNvSpPr>
          <p:nvPr/>
        </p:nvSpPr>
        <p:spPr bwMode="auto">
          <a:xfrm>
            <a:off x="1699554" y="1032442"/>
            <a:ext cx="94128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solidFill>
                  <a:srgbClr val="B1985F"/>
                </a:solidFill>
                <a:latin typeface="+mn-lt"/>
                <a:ea typeface="+mn-ea"/>
                <a:cs typeface="+mn-ea"/>
              </a:rPr>
              <a:t>国家和中央银行一起，构成了我们这个信用时代的基础。</a:t>
            </a:r>
            <a:endParaRPr lang="zh-CN" altLang="en-US" sz="2400" b="1" dirty="0">
              <a:solidFill>
                <a:srgbClr val="B1985F"/>
              </a:solidFill>
              <a:latin typeface="+mn-lt"/>
              <a:ea typeface="+mn-ea"/>
              <a:cs typeface="+mn-ea"/>
              <a:sym typeface="+mn-lt"/>
            </a:endParaRPr>
          </a:p>
        </p:txBody>
      </p:sp>
      <p:sp>
        <p:nvSpPr>
          <p:cNvPr id="48" name="矩形: 圆角 47">
            <a:extLst>
              <a:ext uri="{FF2B5EF4-FFF2-40B4-BE49-F238E27FC236}">
                <a16:creationId xmlns:a16="http://schemas.microsoft.com/office/drawing/2014/main" id="{54A49FC3-586F-434F-9B1C-0D13D421A108}"/>
              </a:ext>
            </a:extLst>
          </p:cNvPr>
          <p:cNvSpPr/>
          <p:nvPr/>
        </p:nvSpPr>
        <p:spPr bwMode="auto">
          <a:xfrm>
            <a:off x="658287" y="1097509"/>
            <a:ext cx="869682" cy="331054"/>
          </a:xfrm>
          <a:prstGeom prst="round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rtlCol="0" anchor="ctr">
            <a:noAutofit/>
          </a:bodyPr>
          <a:lstStyle/>
          <a:p>
            <a:pPr algn="ctr" eaLnBrk="1" hangingPunct="1">
              <a:spcBef>
                <a:spcPct val="0"/>
              </a:spcBef>
              <a:buFontTx/>
              <a:buNone/>
            </a:pPr>
            <a:r>
              <a:rPr lang="zh-CN" altLang="en-US" sz="2000" dirty="0">
                <a:solidFill>
                  <a:schemeClr val="bg1"/>
                </a:solidFill>
                <a:cs typeface="+mn-ea"/>
                <a:sym typeface="+mn-lt"/>
              </a:rPr>
              <a:t>要点</a:t>
            </a:r>
            <a:r>
              <a:rPr lang="en-US" altLang="zh-CN" sz="2000" dirty="0">
                <a:solidFill>
                  <a:schemeClr val="bg1"/>
                </a:solidFill>
                <a:cs typeface="+mn-ea"/>
                <a:sym typeface="+mn-lt"/>
              </a:rPr>
              <a:t>2</a:t>
            </a:r>
            <a:endParaRPr lang="zh-CN" altLang="en-US" sz="2000" dirty="0">
              <a:solidFill>
                <a:schemeClr val="bg1"/>
              </a:solidFill>
              <a:cs typeface="+mn-ea"/>
              <a:sym typeface="+mn-lt"/>
            </a:endParaRPr>
          </a:p>
        </p:txBody>
      </p:sp>
      <p:sp>
        <p:nvSpPr>
          <p:cNvPr id="49" name="Text Box 45">
            <a:extLst>
              <a:ext uri="{FF2B5EF4-FFF2-40B4-BE49-F238E27FC236}">
                <a16:creationId xmlns:a16="http://schemas.microsoft.com/office/drawing/2014/main" id="{87B291C7-D76D-4EEA-A6A7-04338D24E1EA}"/>
              </a:ext>
            </a:extLst>
          </p:cNvPr>
          <p:cNvSpPr txBox="1">
            <a:spLocks noChangeArrowheads="1"/>
          </p:cNvSpPr>
          <p:nvPr/>
        </p:nvSpPr>
        <p:spPr bwMode="auto">
          <a:xfrm>
            <a:off x="8860971" y="3020120"/>
            <a:ext cx="2683573" cy="2305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000" tIns="0" rIns="72000" bIns="0" anchor="ctr">
            <a:noAutofit/>
          </a:bodyP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lvl="0" eaLnBrk="1" fontAlgn="base" hangingPunct="1">
              <a:spcBef>
                <a:spcPct val="20000"/>
              </a:spcBef>
              <a:spcAft>
                <a:spcPct val="0"/>
              </a:spcAft>
              <a:buSzPct val="80000"/>
              <a:defRPr/>
            </a:pPr>
            <a:r>
              <a:rPr lang="zh-CN" altLang="en-US" dirty="0">
                <a:solidFill>
                  <a:schemeClr val="bg1">
                    <a:lumMod val="85000"/>
                  </a:schemeClr>
                </a:solidFill>
                <a:latin typeface="+mj-ea"/>
              </a:rPr>
              <a:t>目前国家仍是人类社会最重要组织形式，不能抛开“国家信用”谈货币</a:t>
            </a:r>
            <a:endParaRPr lang="en-US" altLang="zh-CN" kern="0" noProof="1">
              <a:solidFill>
                <a:schemeClr val="bg1">
                  <a:lumMod val="85000"/>
                </a:schemeClr>
              </a:solidFill>
              <a:latin typeface="+mn-ea"/>
            </a:endParaRPr>
          </a:p>
        </p:txBody>
      </p:sp>
      <p:grpSp>
        <p:nvGrpSpPr>
          <p:cNvPr id="54" name="组合 53">
            <a:extLst>
              <a:ext uri="{FF2B5EF4-FFF2-40B4-BE49-F238E27FC236}">
                <a16:creationId xmlns:a16="http://schemas.microsoft.com/office/drawing/2014/main" id="{F48763FF-A79B-4437-898E-A1497D435A6D}"/>
              </a:ext>
            </a:extLst>
          </p:cNvPr>
          <p:cNvGrpSpPr/>
          <p:nvPr/>
        </p:nvGrpSpPr>
        <p:grpSpPr>
          <a:xfrm>
            <a:off x="3458150" y="2603251"/>
            <a:ext cx="5275700" cy="3129485"/>
            <a:chOff x="3088400" y="2612409"/>
            <a:chExt cx="5990588" cy="3553544"/>
          </a:xfrm>
        </p:grpSpPr>
        <p:sp>
          <p:nvSpPr>
            <p:cNvPr id="3" name="椭圆 2">
              <a:extLst>
                <a:ext uri="{FF2B5EF4-FFF2-40B4-BE49-F238E27FC236}">
                  <a16:creationId xmlns:a16="http://schemas.microsoft.com/office/drawing/2014/main" id="{F5A8DC1C-39E0-409A-B0D6-036D51DE48D5}"/>
                </a:ext>
              </a:extLst>
            </p:cNvPr>
            <p:cNvSpPr/>
            <p:nvPr/>
          </p:nvSpPr>
          <p:spPr>
            <a:xfrm>
              <a:off x="3088400" y="3123098"/>
              <a:ext cx="2542841" cy="2542841"/>
            </a:xfrm>
            <a:prstGeom prst="ellipse">
              <a:avLst/>
            </a:prstGeom>
            <a:noFill/>
            <a:ln w="19050">
              <a:solidFill>
                <a:srgbClr val="B1985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椭圆 3">
              <a:extLst>
                <a:ext uri="{FF2B5EF4-FFF2-40B4-BE49-F238E27FC236}">
                  <a16:creationId xmlns:a16="http://schemas.microsoft.com/office/drawing/2014/main" id="{A23E5D33-C57D-4E1C-B630-6DF6A5300327}"/>
                </a:ext>
              </a:extLst>
            </p:cNvPr>
            <p:cNvSpPr/>
            <p:nvPr/>
          </p:nvSpPr>
          <p:spPr>
            <a:xfrm>
              <a:off x="6536147" y="3123098"/>
              <a:ext cx="2542841" cy="2542841"/>
            </a:xfrm>
            <a:prstGeom prst="ellipse">
              <a:avLst/>
            </a:prstGeom>
            <a:noFill/>
            <a:ln w="19050">
              <a:solidFill>
                <a:srgbClr val="B1985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7E6791B9-2D89-4EAD-84E7-C16358C384E2}"/>
                </a:ext>
              </a:extLst>
            </p:cNvPr>
            <p:cNvGrpSpPr/>
            <p:nvPr/>
          </p:nvGrpSpPr>
          <p:grpSpPr>
            <a:xfrm>
              <a:off x="5849881" y="4310226"/>
              <a:ext cx="451035" cy="168581"/>
              <a:chOff x="1618073" y="2107857"/>
              <a:chExt cx="477314" cy="178403"/>
            </a:xfrm>
            <a:solidFill>
              <a:srgbClr val="B1985F">
                <a:alpha val="65000"/>
              </a:srgbClr>
            </a:solidFill>
          </p:grpSpPr>
          <p:sp>
            <p:nvSpPr>
              <p:cNvPr id="21" name="椭圆 20">
                <a:extLst>
                  <a:ext uri="{FF2B5EF4-FFF2-40B4-BE49-F238E27FC236}">
                    <a16:creationId xmlns:a16="http://schemas.microsoft.com/office/drawing/2014/main" id="{E2735727-2796-49B6-90BD-0D44099CD893}"/>
                  </a:ext>
                </a:extLst>
              </p:cNvPr>
              <p:cNvSpPr/>
              <p:nvPr/>
            </p:nvSpPr>
            <p:spPr>
              <a:xfrm>
                <a:off x="1618073" y="2140498"/>
                <a:ext cx="113121" cy="1131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BA19C2C2-88E4-45BD-B031-8300B9BEADED}"/>
                  </a:ext>
                </a:extLst>
              </p:cNvPr>
              <p:cNvSpPr/>
              <p:nvPr/>
            </p:nvSpPr>
            <p:spPr>
              <a:xfrm>
                <a:off x="1767528" y="2107857"/>
                <a:ext cx="178403" cy="1784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298A1BB7-9DAC-4879-A313-0678B734352F}"/>
                  </a:ext>
                </a:extLst>
              </p:cNvPr>
              <p:cNvSpPr/>
              <p:nvPr/>
            </p:nvSpPr>
            <p:spPr>
              <a:xfrm>
                <a:off x="1982266" y="2140498"/>
                <a:ext cx="113121" cy="1131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左中括号 11">
              <a:extLst>
                <a:ext uri="{FF2B5EF4-FFF2-40B4-BE49-F238E27FC236}">
                  <a16:creationId xmlns:a16="http://schemas.microsoft.com/office/drawing/2014/main" id="{629F8725-055B-4331-9112-B9758483933A}"/>
                </a:ext>
              </a:extLst>
            </p:cNvPr>
            <p:cNvSpPr/>
            <p:nvPr/>
          </p:nvSpPr>
          <p:spPr>
            <a:xfrm rot="5400000">
              <a:off x="5977227" y="782937"/>
              <a:ext cx="414646" cy="4073590"/>
            </a:xfrm>
            <a:prstGeom prst="leftBracket">
              <a:avLst>
                <a:gd name="adj" fmla="val 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左中括号 12">
              <a:extLst>
                <a:ext uri="{FF2B5EF4-FFF2-40B4-BE49-F238E27FC236}">
                  <a16:creationId xmlns:a16="http://schemas.microsoft.com/office/drawing/2014/main" id="{EDF0820D-4C9E-42E9-B854-768593595C41}"/>
                </a:ext>
              </a:extLst>
            </p:cNvPr>
            <p:cNvSpPr/>
            <p:nvPr/>
          </p:nvSpPr>
          <p:spPr>
            <a:xfrm rot="16200000" flipV="1">
              <a:off x="5977227" y="3921836"/>
              <a:ext cx="414645" cy="4073590"/>
            </a:xfrm>
            <a:prstGeom prst="leftBracket">
              <a:avLst>
                <a:gd name="adj" fmla="val 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Text Box 45">
              <a:extLst>
                <a:ext uri="{FF2B5EF4-FFF2-40B4-BE49-F238E27FC236}">
                  <a16:creationId xmlns:a16="http://schemas.microsoft.com/office/drawing/2014/main" id="{E071F067-5FC6-41C9-A57A-6793B65687B4}"/>
                </a:ext>
              </a:extLst>
            </p:cNvPr>
            <p:cNvSpPr txBox="1">
              <a:spLocks noChangeArrowheads="1"/>
            </p:cNvSpPr>
            <p:nvPr/>
          </p:nvSpPr>
          <p:spPr bwMode="auto">
            <a:xfrm>
              <a:off x="7236201" y="3990782"/>
              <a:ext cx="1142731"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000" tIns="0" rIns="72000" bIns="0" anchor="ctr">
              <a:noAutofit/>
            </a:bodyP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lvl="0" fontAlgn="base">
                <a:spcBef>
                  <a:spcPct val="0"/>
                </a:spcBef>
                <a:spcAft>
                  <a:spcPct val="0"/>
                </a:spcAft>
                <a:defRPr/>
              </a:pPr>
              <a:r>
                <a:rPr lang="zh-CN" altLang="en-US" sz="3000" kern="10" dirty="0">
                  <a:solidFill>
                    <a:schemeClr val="bg1"/>
                  </a:solidFill>
                  <a:latin typeface="+mn-ea"/>
                </a:rPr>
                <a:t>国家</a:t>
              </a:r>
              <a:endParaRPr lang="en-US" altLang="zh-CN" sz="3000" kern="10" dirty="0">
                <a:solidFill>
                  <a:schemeClr val="bg1"/>
                </a:solidFill>
                <a:latin typeface="+mn-ea"/>
              </a:endParaRPr>
            </a:p>
            <a:p>
              <a:pPr lvl="0" fontAlgn="base">
                <a:spcBef>
                  <a:spcPct val="0"/>
                </a:spcBef>
                <a:spcAft>
                  <a:spcPct val="0"/>
                </a:spcAft>
                <a:defRPr/>
              </a:pPr>
              <a:r>
                <a:rPr lang="zh-CN" altLang="en-US" sz="3000" kern="10" dirty="0">
                  <a:solidFill>
                    <a:schemeClr val="bg1"/>
                  </a:solidFill>
                  <a:latin typeface="+mn-ea"/>
                </a:rPr>
                <a:t>信用</a:t>
              </a:r>
            </a:p>
          </p:txBody>
        </p:sp>
        <p:sp>
          <p:nvSpPr>
            <p:cNvPr id="51" name="Text Box 45">
              <a:extLst>
                <a:ext uri="{FF2B5EF4-FFF2-40B4-BE49-F238E27FC236}">
                  <a16:creationId xmlns:a16="http://schemas.microsoft.com/office/drawing/2014/main" id="{A83D4EE1-EDAB-4176-8024-2EF6B252086D}"/>
                </a:ext>
              </a:extLst>
            </p:cNvPr>
            <p:cNvSpPr txBox="1">
              <a:spLocks noChangeArrowheads="1"/>
            </p:cNvSpPr>
            <p:nvPr/>
          </p:nvSpPr>
          <p:spPr bwMode="auto">
            <a:xfrm>
              <a:off x="3802484" y="3990782"/>
              <a:ext cx="1315803"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000" tIns="0" rIns="72000" bIns="0" anchor="ctr">
              <a:noAutofit/>
            </a:bodyP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lvl="0" fontAlgn="base">
                <a:spcBef>
                  <a:spcPct val="0"/>
                </a:spcBef>
                <a:spcAft>
                  <a:spcPct val="0"/>
                </a:spcAft>
                <a:defRPr/>
              </a:pPr>
              <a:r>
                <a:rPr lang="zh-CN" altLang="en-US" sz="3000" kern="10" dirty="0">
                  <a:solidFill>
                    <a:schemeClr val="bg1"/>
                  </a:solidFill>
                  <a:latin typeface="+mn-ea"/>
                </a:rPr>
                <a:t>中央</a:t>
              </a:r>
              <a:endParaRPr lang="en-US" altLang="zh-CN" sz="3000" kern="10" dirty="0">
                <a:solidFill>
                  <a:schemeClr val="bg1"/>
                </a:solidFill>
                <a:latin typeface="+mn-ea"/>
              </a:endParaRPr>
            </a:p>
            <a:p>
              <a:pPr lvl="0" fontAlgn="base">
                <a:spcBef>
                  <a:spcPct val="0"/>
                </a:spcBef>
                <a:spcAft>
                  <a:spcPct val="0"/>
                </a:spcAft>
                <a:defRPr/>
              </a:pPr>
              <a:r>
                <a:rPr lang="zh-CN" altLang="en-US" sz="3000" kern="10" dirty="0">
                  <a:solidFill>
                    <a:schemeClr val="bg1"/>
                  </a:solidFill>
                  <a:latin typeface="+mn-ea"/>
                </a:rPr>
                <a:t>银行</a:t>
              </a:r>
            </a:p>
          </p:txBody>
        </p:sp>
      </p:grpSp>
      <p:sp>
        <p:nvSpPr>
          <p:cNvPr id="52" name="Text Box 45">
            <a:extLst>
              <a:ext uri="{FF2B5EF4-FFF2-40B4-BE49-F238E27FC236}">
                <a16:creationId xmlns:a16="http://schemas.microsoft.com/office/drawing/2014/main" id="{14D232EC-A528-41B5-8295-6314FCE9E775}"/>
              </a:ext>
            </a:extLst>
          </p:cNvPr>
          <p:cNvSpPr txBox="1">
            <a:spLocks noChangeArrowheads="1"/>
          </p:cNvSpPr>
          <p:nvPr/>
        </p:nvSpPr>
        <p:spPr bwMode="auto">
          <a:xfrm>
            <a:off x="5345015" y="1893459"/>
            <a:ext cx="1765957" cy="56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000" tIns="0" rIns="72000" bIns="0" anchor="ctr">
            <a:noAutofit/>
          </a:bodyP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lvl="0" fontAlgn="base">
              <a:spcBef>
                <a:spcPct val="0"/>
              </a:spcBef>
              <a:spcAft>
                <a:spcPct val="0"/>
              </a:spcAft>
              <a:defRPr/>
            </a:pPr>
            <a:r>
              <a:rPr lang="zh-CN" altLang="en-US" sz="2800" b="1" kern="10" dirty="0">
                <a:solidFill>
                  <a:schemeClr val="bg1"/>
                </a:solidFill>
                <a:latin typeface="宋体" panose="02010600030101010101" pitchFamily="2" charset="-122"/>
                <a:ea typeface="宋体" panose="02010600030101010101" pitchFamily="2" charset="-122"/>
              </a:rPr>
              <a:t>信用时代</a:t>
            </a:r>
          </a:p>
        </p:txBody>
      </p:sp>
      <p:sp>
        <p:nvSpPr>
          <p:cNvPr id="58" name="矩形 57">
            <a:extLst>
              <a:ext uri="{FF2B5EF4-FFF2-40B4-BE49-F238E27FC236}">
                <a16:creationId xmlns:a16="http://schemas.microsoft.com/office/drawing/2014/main" id="{BCC10DBE-7D1A-4C6B-86AE-01E2CAB19F4A}"/>
              </a:ext>
            </a:extLst>
          </p:cNvPr>
          <p:cNvSpPr/>
          <p:nvPr/>
        </p:nvSpPr>
        <p:spPr>
          <a:xfrm>
            <a:off x="358897" y="3293260"/>
            <a:ext cx="2937500" cy="646331"/>
          </a:xfrm>
          <a:prstGeom prst="rect">
            <a:avLst/>
          </a:prstGeom>
        </p:spPr>
        <p:txBody>
          <a:bodyPr wrap="square">
            <a:spAutoFit/>
          </a:bodyPr>
          <a:lstStyle/>
          <a:p>
            <a:pPr lvl="0" fontAlgn="base">
              <a:spcBef>
                <a:spcPct val="20000"/>
              </a:spcBef>
              <a:spcAft>
                <a:spcPct val="0"/>
              </a:spcAft>
              <a:buSzPct val="80000"/>
              <a:defRPr/>
            </a:pPr>
            <a:r>
              <a:rPr lang="zh-CN" altLang="en-US" kern="0" noProof="1">
                <a:solidFill>
                  <a:schemeClr val="bg1">
                    <a:lumMod val="85000"/>
                  </a:schemeClr>
                </a:solidFill>
                <a:latin typeface="+mn-ea"/>
              </a:rPr>
              <a:t>荷兰：威瑟尔银行首创“银行券”，助力贸易扩张；</a:t>
            </a:r>
            <a:endParaRPr lang="en-US" altLang="zh-CN" kern="0" noProof="1">
              <a:solidFill>
                <a:schemeClr val="bg1">
                  <a:lumMod val="85000"/>
                </a:schemeClr>
              </a:solidFill>
              <a:latin typeface="+mn-ea"/>
            </a:endParaRPr>
          </a:p>
        </p:txBody>
      </p:sp>
    </p:spTree>
    <p:extLst>
      <p:ext uri="{BB962C8B-B14F-4D97-AF65-F5344CB8AC3E}">
        <p14:creationId xmlns:p14="http://schemas.microsoft.com/office/powerpoint/2010/main" val="300099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21667" b="30243"/>
          <a:stretch/>
        </p:blipFill>
        <p:spPr>
          <a:xfrm>
            <a:off x="-1" y="-1"/>
            <a:ext cx="12192001" cy="7454901"/>
          </a:xfrm>
          <a:prstGeom prst="rect">
            <a:avLst/>
          </a:prstGeom>
        </p:spPr>
      </p:pic>
      <p:sp>
        <p:nvSpPr>
          <p:cNvPr id="6" name="矩形 5"/>
          <p:cNvSpPr/>
          <p:nvPr/>
        </p:nvSpPr>
        <p:spPr bwMode="auto">
          <a:xfrm>
            <a:off x="-19455" y="0"/>
            <a:ext cx="12284962" cy="7454900"/>
          </a:xfrm>
          <a:prstGeom prst="rect">
            <a:avLst/>
          </a:prstGeom>
          <a:gradFill flip="none" rotWithShape="1">
            <a:gsLst>
              <a:gs pos="0">
                <a:schemeClr val="tx1">
                  <a:alpha val="57000"/>
                </a:schemeClr>
              </a:gs>
              <a:gs pos="0">
                <a:schemeClr val="tx1">
                  <a:alpha val="35000"/>
                </a:schemeClr>
              </a:gs>
              <a:gs pos="38000">
                <a:schemeClr val="tx1">
                  <a:alpha val="85000"/>
                </a:schemeClr>
              </a:gs>
            </a:gsLst>
            <a:path path="circle">
              <a:fillToRect l="100000" t="100000"/>
            </a:path>
            <a:tileRect r="-100000" b="-100000"/>
          </a:gradFill>
          <a:ln w="9525">
            <a:noFill/>
            <a:miter lim="800000"/>
            <a:headEnd/>
            <a:tailEnd/>
          </a:ln>
          <a:extLst/>
        </p:spPr>
        <p:txBody>
          <a:bodyPr rtlCol="0" anchor="ctr">
            <a:spAutoFit/>
          </a:bodyPr>
          <a:lstStyle/>
          <a:p>
            <a:pPr algn="l" eaLnBrk="1" hangingPunct="1">
              <a:spcBef>
                <a:spcPct val="0"/>
              </a:spcBef>
              <a:buFontTx/>
              <a:buNone/>
            </a:pPr>
            <a:endParaRPr lang="zh-CN" altLang="en-US" sz="1800" dirty="0">
              <a:latin typeface="方正黑体简体" panose="02010601030101010101" pitchFamily="2" charset="-122"/>
              <a:ea typeface="方正黑体简体" panose="02010601030101010101" pitchFamily="2" charset="-122"/>
              <a:cs typeface="Times New Roman" panose="02020603050405020304" pitchFamily="18" charset="0"/>
            </a:endParaRPr>
          </a:p>
        </p:txBody>
      </p:sp>
      <p:sp>
        <p:nvSpPr>
          <p:cNvPr id="46" name="文本框 2">
            <a:extLst>
              <a:ext uri="{FF2B5EF4-FFF2-40B4-BE49-F238E27FC236}">
                <a16:creationId xmlns:a16="http://schemas.microsoft.com/office/drawing/2014/main" id="{F0716089-B668-42AE-AE44-4BA151D2A12A}"/>
              </a:ext>
            </a:extLst>
          </p:cNvPr>
          <p:cNvSpPr txBox="1">
            <a:spLocks noChangeArrowheads="1"/>
          </p:cNvSpPr>
          <p:nvPr/>
        </p:nvSpPr>
        <p:spPr bwMode="auto">
          <a:xfrm>
            <a:off x="553085" y="360363"/>
            <a:ext cx="83078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kumimoji="1" lang="zh-CN" altLang="en-US" sz="2000" b="1" dirty="0">
                <a:solidFill>
                  <a:schemeClr val="bg1"/>
                </a:solidFill>
                <a:latin typeface="+mn-lt"/>
                <a:ea typeface="+mn-ea"/>
                <a:cs typeface="+mn-ea"/>
              </a:rPr>
              <a:t>第</a:t>
            </a:r>
            <a:r>
              <a:rPr kumimoji="1" lang="en-US" altLang="zh-CN" sz="2000" b="1" dirty="0">
                <a:solidFill>
                  <a:schemeClr val="bg1"/>
                </a:solidFill>
                <a:latin typeface="+mn-lt"/>
                <a:ea typeface="+mn-ea"/>
                <a:cs typeface="+mn-ea"/>
              </a:rPr>
              <a:t>1</a:t>
            </a:r>
            <a:r>
              <a:rPr kumimoji="1" lang="zh-CN" altLang="en-US" sz="2000" b="1" dirty="0">
                <a:solidFill>
                  <a:schemeClr val="bg1"/>
                </a:solidFill>
                <a:latin typeface="+mn-lt"/>
                <a:ea typeface="+mn-ea"/>
                <a:cs typeface="+mn-ea"/>
              </a:rPr>
              <a:t>课  银行货币：比特币的未来在哪里？</a:t>
            </a:r>
          </a:p>
        </p:txBody>
      </p:sp>
      <p:sp>
        <p:nvSpPr>
          <p:cNvPr id="47" name="文本框 10">
            <a:extLst>
              <a:ext uri="{FF2B5EF4-FFF2-40B4-BE49-F238E27FC236}">
                <a16:creationId xmlns:a16="http://schemas.microsoft.com/office/drawing/2014/main" id="{103B412B-B5E7-4F99-B633-08D3EF440972}"/>
              </a:ext>
            </a:extLst>
          </p:cNvPr>
          <p:cNvSpPr txBox="1">
            <a:spLocks noChangeArrowheads="1"/>
          </p:cNvSpPr>
          <p:nvPr/>
        </p:nvSpPr>
        <p:spPr bwMode="auto">
          <a:xfrm>
            <a:off x="1699554" y="1032442"/>
            <a:ext cx="94128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solidFill>
                  <a:srgbClr val="B1985F"/>
                </a:solidFill>
                <a:latin typeface="+mn-lt"/>
                <a:ea typeface="+mn-ea"/>
                <a:cs typeface="+mn-ea"/>
              </a:rPr>
              <a:t>比特币为什么不能替代央行发行的“法定货币”？</a:t>
            </a:r>
          </a:p>
        </p:txBody>
      </p:sp>
      <p:sp>
        <p:nvSpPr>
          <p:cNvPr id="48" name="矩形: 圆角 47">
            <a:extLst>
              <a:ext uri="{FF2B5EF4-FFF2-40B4-BE49-F238E27FC236}">
                <a16:creationId xmlns:a16="http://schemas.microsoft.com/office/drawing/2014/main" id="{54A49FC3-586F-434F-9B1C-0D13D421A108}"/>
              </a:ext>
            </a:extLst>
          </p:cNvPr>
          <p:cNvSpPr/>
          <p:nvPr/>
        </p:nvSpPr>
        <p:spPr bwMode="auto">
          <a:xfrm>
            <a:off x="658287" y="1097509"/>
            <a:ext cx="869682" cy="331054"/>
          </a:xfrm>
          <a:prstGeom prst="round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rtlCol="0" anchor="ctr">
            <a:noAutofit/>
          </a:bodyPr>
          <a:lstStyle/>
          <a:p>
            <a:pPr algn="ctr" eaLnBrk="1" hangingPunct="1">
              <a:spcBef>
                <a:spcPct val="0"/>
              </a:spcBef>
              <a:buFontTx/>
              <a:buNone/>
            </a:pPr>
            <a:r>
              <a:rPr lang="zh-CN" altLang="en-US" sz="2000" dirty="0">
                <a:solidFill>
                  <a:schemeClr val="bg1"/>
                </a:solidFill>
                <a:cs typeface="+mn-ea"/>
                <a:sym typeface="+mn-lt"/>
              </a:rPr>
              <a:t>要点</a:t>
            </a:r>
            <a:r>
              <a:rPr lang="en-US" altLang="zh-CN" sz="2000" dirty="0">
                <a:solidFill>
                  <a:schemeClr val="bg1"/>
                </a:solidFill>
                <a:cs typeface="+mn-ea"/>
                <a:sym typeface="+mn-lt"/>
              </a:rPr>
              <a:t>3</a:t>
            </a:r>
            <a:endParaRPr lang="zh-CN" altLang="en-US" sz="2000" dirty="0">
              <a:solidFill>
                <a:schemeClr val="bg1"/>
              </a:solidFill>
              <a:cs typeface="+mn-ea"/>
              <a:sym typeface="+mn-lt"/>
            </a:endParaRPr>
          </a:p>
        </p:txBody>
      </p:sp>
      <p:sp>
        <p:nvSpPr>
          <p:cNvPr id="63" name="文本框 2">
            <a:extLst>
              <a:ext uri="{FF2B5EF4-FFF2-40B4-BE49-F238E27FC236}">
                <a16:creationId xmlns:a16="http://schemas.microsoft.com/office/drawing/2014/main" id="{57BB1EA1-7A5B-42AA-9336-3C0A9DB6DF6D}"/>
              </a:ext>
            </a:extLst>
          </p:cNvPr>
          <p:cNvSpPr txBox="1">
            <a:spLocks noChangeArrowheads="1"/>
          </p:cNvSpPr>
          <p:nvPr/>
        </p:nvSpPr>
        <p:spPr bwMode="auto">
          <a:xfrm>
            <a:off x="6842338" y="2249273"/>
            <a:ext cx="44600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None/>
            </a:pPr>
            <a:r>
              <a:rPr lang="zh-CN" altLang="en-US" sz="4800" dirty="0">
                <a:solidFill>
                  <a:srgbClr val="B1985F"/>
                </a:solidFill>
                <a:latin typeface="思源黑体 CN Normal" panose="020B0400000000000000" pitchFamily="34" charset="-122"/>
                <a:ea typeface="思源黑体 CN Normal" panose="020B0400000000000000" pitchFamily="34" charset="-122"/>
              </a:rPr>
              <a:t>“法定货币”</a:t>
            </a:r>
            <a:endParaRPr lang="en-US" altLang="zh-CN" sz="4800" dirty="0">
              <a:solidFill>
                <a:srgbClr val="B1985F"/>
              </a:solidFill>
              <a:latin typeface="思源黑体 CN Normal" panose="020B0400000000000000" pitchFamily="34" charset="-122"/>
              <a:ea typeface="思源黑体 CN Normal" panose="020B0400000000000000" pitchFamily="34" charset="-122"/>
            </a:endParaRPr>
          </a:p>
        </p:txBody>
      </p:sp>
      <p:sp>
        <p:nvSpPr>
          <p:cNvPr id="64" name="椭圆 63">
            <a:extLst>
              <a:ext uri="{FF2B5EF4-FFF2-40B4-BE49-F238E27FC236}">
                <a16:creationId xmlns:a16="http://schemas.microsoft.com/office/drawing/2014/main" id="{B25AF1A8-3183-4332-BF77-B08D024714B3}"/>
              </a:ext>
            </a:extLst>
          </p:cNvPr>
          <p:cNvSpPr/>
          <p:nvPr/>
        </p:nvSpPr>
        <p:spPr>
          <a:xfrm>
            <a:off x="1141443" y="2000801"/>
            <a:ext cx="3922788" cy="4011164"/>
          </a:xfrm>
          <a:prstGeom prst="ellipse">
            <a:avLst/>
          </a:prstGeom>
          <a:solidFill>
            <a:srgbClr val="B1985F">
              <a:alpha val="15000"/>
            </a:srgbClr>
          </a:solidFill>
          <a:ln w="130175">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lumMod val="75000"/>
                  <a:lumOff val="25000"/>
                </a:schemeClr>
              </a:solidFill>
            </a:endParaRPr>
          </a:p>
        </p:txBody>
      </p:sp>
      <p:sp>
        <p:nvSpPr>
          <p:cNvPr id="26" name="椭圆 25">
            <a:extLst>
              <a:ext uri="{FF2B5EF4-FFF2-40B4-BE49-F238E27FC236}">
                <a16:creationId xmlns:a16="http://schemas.microsoft.com/office/drawing/2014/main" id="{AA5A9D92-8F32-42AE-B74C-3CF684D856D8}"/>
              </a:ext>
            </a:extLst>
          </p:cNvPr>
          <p:cNvSpPr/>
          <p:nvPr/>
        </p:nvSpPr>
        <p:spPr>
          <a:xfrm>
            <a:off x="1708910" y="2577446"/>
            <a:ext cx="2787855" cy="2850661"/>
          </a:xfrm>
          <a:prstGeom prst="ellipse">
            <a:avLst/>
          </a:prstGeom>
          <a:solidFill>
            <a:srgbClr val="B1985F">
              <a:alpha val="20000"/>
            </a:srgbClr>
          </a:solidFill>
          <a:ln w="130175">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bg1"/>
              </a:solidFill>
            </a:endParaRPr>
          </a:p>
        </p:txBody>
      </p:sp>
      <p:sp>
        <p:nvSpPr>
          <p:cNvPr id="27" name="Rectangle 14">
            <a:extLst>
              <a:ext uri="{FF2B5EF4-FFF2-40B4-BE49-F238E27FC236}">
                <a16:creationId xmlns:a16="http://schemas.microsoft.com/office/drawing/2014/main" id="{22619C25-181B-4FEF-B65B-F75D8EA56BDD}"/>
              </a:ext>
            </a:extLst>
          </p:cNvPr>
          <p:cNvSpPr>
            <a:spLocks noChangeArrowheads="1"/>
          </p:cNvSpPr>
          <p:nvPr/>
        </p:nvSpPr>
        <p:spPr bwMode="auto">
          <a:xfrm>
            <a:off x="-619598" y="3833532"/>
            <a:ext cx="18471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61925"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352425"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514350"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613"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lvl="0" algn="r" eaLnBrk="0" fontAlgn="base" hangingPunct="0">
              <a:spcBef>
                <a:spcPct val="0"/>
              </a:spcBef>
              <a:spcAft>
                <a:spcPct val="0"/>
              </a:spcAft>
              <a:defRPr/>
            </a:pPr>
            <a:r>
              <a:rPr lang="zh-CN" altLang="en-US" sz="2000" dirty="0">
                <a:solidFill>
                  <a:schemeClr val="bg1"/>
                </a:solidFill>
                <a:sym typeface="Arial"/>
              </a:rPr>
              <a:t>√ </a:t>
            </a:r>
            <a:r>
              <a:rPr kumimoji="1" lang="zh-CN" altLang="en-US" sz="2000" b="0" i="0" u="none" strike="noStrike" kern="1200" cap="none" spc="0" normalizeH="0" baseline="0" noProof="0" dirty="0">
                <a:ln>
                  <a:noFill/>
                </a:ln>
                <a:solidFill>
                  <a:schemeClr val="bg1"/>
                </a:solidFill>
                <a:effectLst/>
                <a:uLnTx/>
                <a:uFillTx/>
                <a:latin typeface="+mn-ea"/>
                <a:ea typeface="+mn-ea"/>
                <a:cs typeface="+mn-cs"/>
              </a:rPr>
              <a:t>支付</a:t>
            </a:r>
          </a:p>
        </p:txBody>
      </p:sp>
      <p:sp>
        <p:nvSpPr>
          <p:cNvPr id="28" name="Rectangle 15">
            <a:extLst>
              <a:ext uri="{FF2B5EF4-FFF2-40B4-BE49-F238E27FC236}">
                <a16:creationId xmlns:a16="http://schemas.microsoft.com/office/drawing/2014/main" id="{00E7CF0A-84CC-40FB-AE55-356F0845D12D}"/>
              </a:ext>
            </a:extLst>
          </p:cNvPr>
          <p:cNvSpPr>
            <a:spLocks noChangeArrowheads="1"/>
          </p:cNvSpPr>
          <p:nvPr/>
        </p:nvSpPr>
        <p:spPr bwMode="auto">
          <a:xfrm>
            <a:off x="5005451" y="3850686"/>
            <a:ext cx="13342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61925"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352425"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514350"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613"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defRPr/>
            </a:pPr>
            <a:r>
              <a:rPr kumimoji="1" lang="zh-CN" altLang="en-US" sz="2000" b="0" i="0" u="none" strike="noStrike" kern="1200" cap="none" spc="0" normalizeH="0" baseline="0" noProof="0" dirty="0">
                <a:ln>
                  <a:noFill/>
                </a:ln>
                <a:solidFill>
                  <a:schemeClr val="bg1"/>
                </a:solidFill>
                <a:effectLst/>
                <a:uLnTx/>
                <a:uFillTx/>
                <a:latin typeface="+mn-ea"/>
                <a:ea typeface="+mn-ea"/>
                <a:cs typeface="+mn-cs"/>
              </a:rPr>
              <a:t>储藏 </a:t>
            </a:r>
            <a:r>
              <a:rPr lang="zh-CN" altLang="en-US" sz="2000" dirty="0">
                <a:solidFill>
                  <a:schemeClr val="bg1"/>
                </a:solidFill>
                <a:sym typeface="Arial"/>
              </a:rPr>
              <a:t>√</a:t>
            </a:r>
            <a:endParaRPr lang="zh-CN" altLang="zh-CN" sz="2000" dirty="0">
              <a:solidFill>
                <a:schemeClr val="bg1"/>
              </a:solidFill>
              <a:sym typeface="Arial"/>
            </a:endParaRPr>
          </a:p>
        </p:txBody>
      </p:sp>
      <p:sp>
        <p:nvSpPr>
          <p:cNvPr id="29" name="Rectangle 16">
            <a:extLst>
              <a:ext uri="{FF2B5EF4-FFF2-40B4-BE49-F238E27FC236}">
                <a16:creationId xmlns:a16="http://schemas.microsoft.com/office/drawing/2014/main" id="{4EE572A0-B625-44D8-BAD1-4AAA7C386374}"/>
              </a:ext>
            </a:extLst>
          </p:cNvPr>
          <p:cNvSpPr>
            <a:spLocks noChangeArrowheads="1"/>
          </p:cNvSpPr>
          <p:nvPr/>
        </p:nvSpPr>
        <p:spPr bwMode="auto">
          <a:xfrm>
            <a:off x="2179280" y="1989342"/>
            <a:ext cx="18471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61925"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352425"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514350"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613"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lvl="0" algn="ctr" eaLnBrk="0" fontAlgn="base" hangingPunct="0">
              <a:spcBef>
                <a:spcPct val="0"/>
              </a:spcBef>
              <a:spcAft>
                <a:spcPct val="0"/>
              </a:spcAft>
              <a:defRPr/>
            </a:pPr>
            <a:r>
              <a:rPr kumimoji="1" lang="zh-CN" altLang="en-US" sz="2000" b="0" i="0" u="none" strike="noStrike" kern="1200" cap="none" spc="0" normalizeH="0" baseline="0" noProof="0" dirty="0">
                <a:ln>
                  <a:noFill/>
                </a:ln>
                <a:solidFill>
                  <a:schemeClr val="bg1"/>
                </a:solidFill>
                <a:effectLst/>
                <a:uLnTx/>
                <a:uFillTx/>
                <a:latin typeface="+mn-ea"/>
                <a:ea typeface="+mn-ea"/>
                <a:cs typeface="+mn-cs"/>
              </a:rPr>
              <a:t>计价 </a:t>
            </a:r>
            <a:r>
              <a:rPr lang="zh-CN" altLang="en-US" sz="2000" dirty="0">
                <a:solidFill>
                  <a:schemeClr val="bg1"/>
                </a:solidFill>
                <a:sym typeface="Arial"/>
              </a:rPr>
              <a:t>√</a:t>
            </a:r>
            <a:endParaRPr kumimoji="1" lang="zh-CN" altLang="en-US" sz="2000" b="0" i="0" u="none" strike="noStrike" kern="1200" cap="none" spc="0" normalizeH="0" baseline="0" noProof="0" dirty="0">
              <a:ln>
                <a:noFill/>
              </a:ln>
              <a:solidFill>
                <a:schemeClr val="bg1"/>
              </a:solidFill>
              <a:effectLst/>
              <a:uLnTx/>
              <a:uFillTx/>
              <a:latin typeface="+mn-ea"/>
              <a:ea typeface="+mn-ea"/>
              <a:cs typeface="+mn-cs"/>
            </a:endParaRPr>
          </a:p>
        </p:txBody>
      </p:sp>
      <p:sp>
        <p:nvSpPr>
          <p:cNvPr id="35" name="Rectangle 13">
            <a:extLst>
              <a:ext uri="{FF2B5EF4-FFF2-40B4-BE49-F238E27FC236}">
                <a16:creationId xmlns:a16="http://schemas.microsoft.com/office/drawing/2014/main" id="{1232360C-F5DE-46F5-8F41-7FC7A9C04157}"/>
              </a:ext>
            </a:extLst>
          </p:cNvPr>
          <p:cNvSpPr>
            <a:spLocks noChangeArrowheads="1"/>
          </p:cNvSpPr>
          <p:nvPr/>
        </p:nvSpPr>
        <p:spPr bwMode="auto">
          <a:xfrm>
            <a:off x="658288" y="5358903"/>
            <a:ext cx="20259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61925"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352425"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514350"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613"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dirty="0">
                <a:solidFill>
                  <a:schemeClr val="bg1"/>
                </a:solidFill>
                <a:sym typeface="Arial"/>
              </a:rPr>
              <a:t>√ </a:t>
            </a:r>
            <a:r>
              <a:rPr kumimoji="1" lang="zh-CN" altLang="en-US" sz="2000" b="0" i="0" u="none" strike="noStrike" kern="1200" cap="none" spc="0" normalizeH="0" baseline="0" noProof="0" dirty="0">
                <a:ln>
                  <a:noFill/>
                </a:ln>
                <a:solidFill>
                  <a:schemeClr val="bg1"/>
                </a:solidFill>
                <a:effectLst/>
                <a:uLnTx/>
                <a:uFillTx/>
                <a:latin typeface="+mn-ea"/>
                <a:ea typeface="+mn-ea"/>
                <a:cs typeface="+mn-cs"/>
              </a:rPr>
              <a:t>技术创新</a:t>
            </a:r>
          </a:p>
        </p:txBody>
      </p:sp>
      <p:sp>
        <p:nvSpPr>
          <p:cNvPr id="37" name="椭圆 36">
            <a:extLst>
              <a:ext uri="{FF2B5EF4-FFF2-40B4-BE49-F238E27FC236}">
                <a16:creationId xmlns:a16="http://schemas.microsoft.com/office/drawing/2014/main" id="{5C87F8AD-16DA-427B-846B-CBEB4681A427}"/>
              </a:ext>
            </a:extLst>
          </p:cNvPr>
          <p:cNvSpPr/>
          <p:nvPr/>
        </p:nvSpPr>
        <p:spPr>
          <a:xfrm>
            <a:off x="1256339" y="3584134"/>
            <a:ext cx="837284" cy="837284"/>
          </a:xfrm>
          <a:prstGeom prst="ellipse">
            <a:avLst/>
          </a:prstGeom>
          <a:solidFill>
            <a:srgbClr val="B1985F"/>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fontAlgn="base">
              <a:lnSpc>
                <a:spcPct val="120000"/>
              </a:lnSpc>
              <a:spcAft>
                <a:spcPct val="0"/>
              </a:spcAft>
            </a:pPr>
            <a:endParaRPr lang="zh-CN" altLang="en-US" sz="1400" b="1" dirty="0">
              <a:solidFill>
                <a:schemeClr val="bg1"/>
              </a:solidFill>
              <a:ea typeface="微软雅黑" panose="020B0503020204020204" pitchFamily="34" charset="-122"/>
            </a:endParaRPr>
          </a:p>
        </p:txBody>
      </p:sp>
      <p:sp>
        <p:nvSpPr>
          <p:cNvPr id="39" name="椭圆 38">
            <a:extLst>
              <a:ext uri="{FF2B5EF4-FFF2-40B4-BE49-F238E27FC236}">
                <a16:creationId xmlns:a16="http://schemas.microsoft.com/office/drawing/2014/main" id="{7FE1DE7C-3FD4-44D7-A2E1-4C8022A3033E}"/>
              </a:ext>
            </a:extLst>
          </p:cNvPr>
          <p:cNvSpPr/>
          <p:nvPr/>
        </p:nvSpPr>
        <p:spPr>
          <a:xfrm>
            <a:off x="4112051" y="3584134"/>
            <a:ext cx="837284" cy="837284"/>
          </a:xfrm>
          <a:prstGeom prst="ellipse">
            <a:avLst/>
          </a:prstGeom>
          <a:solidFill>
            <a:srgbClr val="B1985F"/>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fontAlgn="base">
              <a:lnSpc>
                <a:spcPct val="120000"/>
              </a:lnSpc>
              <a:spcAft>
                <a:spcPct val="0"/>
              </a:spcAft>
            </a:pPr>
            <a:endParaRPr lang="zh-CN" altLang="en-US" sz="1400" b="1" dirty="0">
              <a:solidFill>
                <a:schemeClr val="bg1"/>
              </a:solidFill>
              <a:ea typeface="微软雅黑" panose="020B0503020204020204" pitchFamily="34" charset="-122"/>
            </a:endParaRPr>
          </a:p>
        </p:txBody>
      </p:sp>
      <p:grpSp>
        <p:nvGrpSpPr>
          <p:cNvPr id="5" name="组合 4">
            <a:extLst>
              <a:ext uri="{FF2B5EF4-FFF2-40B4-BE49-F238E27FC236}">
                <a16:creationId xmlns:a16="http://schemas.microsoft.com/office/drawing/2014/main" id="{EEE99F28-DD5D-4E49-9B49-D9964BCC1463}"/>
              </a:ext>
            </a:extLst>
          </p:cNvPr>
          <p:cNvGrpSpPr/>
          <p:nvPr/>
        </p:nvGrpSpPr>
        <p:grpSpPr>
          <a:xfrm>
            <a:off x="1453543" y="2313870"/>
            <a:ext cx="2067936" cy="1901753"/>
            <a:chOff x="3470843" y="1948240"/>
            <a:chExt cx="2297142" cy="2112540"/>
          </a:xfrm>
          <a:solidFill>
            <a:srgbClr val="B1985F"/>
          </a:solidFill>
        </p:grpSpPr>
        <p:sp>
          <p:nvSpPr>
            <p:cNvPr id="42" name="椭圆 41">
              <a:extLst>
                <a:ext uri="{FF2B5EF4-FFF2-40B4-BE49-F238E27FC236}">
                  <a16:creationId xmlns:a16="http://schemas.microsoft.com/office/drawing/2014/main" id="{DDF46733-06AF-498E-AFF7-0D7F62163610}"/>
                </a:ext>
              </a:extLst>
            </p:cNvPr>
            <p:cNvSpPr/>
            <p:nvPr/>
          </p:nvSpPr>
          <p:spPr>
            <a:xfrm>
              <a:off x="4837898" y="1948240"/>
              <a:ext cx="930087" cy="930087"/>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fontAlgn="base">
                <a:lnSpc>
                  <a:spcPct val="120000"/>
                </a:lnSpc>
                <a:spcAft>
                  <a:spcPct val="0"/>
                </a:spcAft>
              </a:pPr>
              <a:endParaRPr lang="zh-CN" altLang="en-US" sz="1400" b="1" dirty="0">
                <a:solidFill>
                  <a:schemeClr val="bg1"/>
                </a:solidFill>
                <a:ea typeface="微软雅黑" panose="020B0503020204020204" pitchFamily="34" charset="-122"/>
              </a:endParaRPr>
            </a:p>
          </p:txBody>
        </p:sp>
        <p:pic>
          <p:nvPicPr>
            <p:cNvPr id="43" name="图片 42">
              <a:extLst>
                <a:ext uri="{FF2B5EF4-FFF2-40B4-BE49-F238E27FC236}">
                  <a16:creationId xmlns:a16="http://schemas.microsoft.com/office/drawing/2014/main" id="{4156E355-14CD-4D39-8826-A67B46BEC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0843" y="3626022"/>
              <a:ext cx="434756" cy="434758"/>
            </a:xfrm>
            <a:prstGeom prst="rect">
              <a:avLst/>
            </a:prstGeom>
            <a:grpFill/>
          </p:spPr>
        </p:pic>
      </p:grpSp>
      <p:grpSp>
        <p:nvGrpSpPr>
          <p:cNvPr id="2" name="组合 1">
            <a:extLst>
              <a:ext uri="{FF2B5EF4-FFF2-40B4-BE49-F238E27FC236}">
                <a16:creationId xmlns:a16="http://schemas.microsoft.com/office/drawing/2014/main" id="{4DAA12CA-E48A-48A4-85B8-0306573A5A4D}"/>
              </a:ext>
            </a:extLst>
          </p:cNvPr>
          <p:cNvGrpSpPr/>
          <p:nvPr/>
        </p:nvGrpSpPr>
        <p:grpSpPr>
          <a:xfrm>
            <a:off x="1970267" y="4820694"/>
            <a:ext cx="837284" cy="837284"/>
            <a:chOff x="4837898" y="4657854"/>
            <a:chExt cx="930087" cy="930087"/>
          </a:xfrm>
          <a:solidFill>
            <a:srgbClr val="B1985F"/>
          </a:solidFill>
        </p:grpSpPr>
        <p:sp>
          <p:nvSpPr>
            <p:cNvPr id="41" name="椭圆 40">
              <a:extLst>
                <a:ext uri="{FF2B5EF4-FFF2-40B4-BE49-F238E27FC236}">
                  <a16:creationId xmlns:a16="http://schemas.microsoft.com/office/drawing/2014/main" id="{D631CD7C-D992-4A2E-916B-A3277ED5F875}"/>
                </a:ext>
              </a:extLst>
            </p:cNvPr>
            <p:cNvSpPr/>
            <p:nvPr/>
          </p:nvSpPr>
          <p:spPr>
            <a:xfrm>
              <a:off x="4837898" y="4657854"/>
              <a:ext cx="930087" cy="930087"/>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fontAlgn="base">
                <a:lnSpc>
                  <a:spcPct val="120000"/>
                </a:lnSpc>
                <a:spcAft>
                  <a:spcPct val="0"/>
                </a:spcAft>
              </a:pPr>
              <a:endParaRPr lang="zh-CN" altLang="en-US" sz="1400" b="1" dirty="0">
                <a:solidFill>
                  <a:schemeClr val="bg1"/>
                </a:solidFill>
                <a:ea typeface="微软雅黑" panose="020B0503020204020204" pitchFamily="34" charset="-122"/>
              </a:endParaRPr>
            </a:p>
          </p:txBody>
        </p:sp>
        <p:pic>
          <p:nvPicPr>
            <p:cNvPr id="45" name="图片 44">
              <a:extLst>
                <a:ext uri="{FF2B5EF4-FFF2-40B4-BE49-F238E27FC236}">
                  <a16:creationId xmlns:a16="http://schemas.microsoft.com/office/drawing/2014/main" id="{1C1D53F4-CC72-40CB-86B0-AEB0DB2CF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3248" y="4908650"/>
              <a:ext cx="419383" cy="419381"/>
            </a:xfrm>
            <a:prstGeom prst="rect">
              <a:avLst/>
            </a:prstGeom>
            <a:grpFill/>
          </p:spPr>
        </p:pic>
      </p:grpSp>
      <p:sp>
        <p:nvSpPr>
          <p:cNvPr id="60" name="文本框 59">
            <a:extLst>
              <a:ext uri="{FF2B5EF4-FFF2-40B4-BE49-F238E27FC236}">
                <a16:creationId xmlns:a16="http://schemas.microsoft.com/office/drawing/2014/main" id="{22DDAE57-E66C-4DDA-A7B5-8BFD9096DE6F}"/>
              </a:ext>
            </a:extLst>
          </p:cNvPr>
          <p:cNvSpPr txBox="1"/>
          <p:nvPr/>
        </p:nvSpPr>
        <p:spPr>
          <a:xfrm>
            <a:off x="2359301" y="3739564"/>
            <a:ext cx="1487073" cy="553998"/>
          </a:xfrm>
          <a:prstGeom prst="rect">
            <a:avLst/>
          </a:prstGeom>
          <a:noFill/>
        </p:spPr>
        <p:txBody>
          <a:bodyPr wrap="square" rtlCol="0">
            <a:spAutoFit/>
          </a:bodyPr>
          <a:lstStyle/>
          <a:p>
            <a:pPr algn="ctr"/>
            <a:r>
              <a:rPr lang="zh-CN" altLang="en-US" sz="3000" dirty="0">
                <a:solidFill>
                  <a:schemeClr val="bg1"/>
                </a:solidFill>
              </a:rPr>
              <a:t>比特币</a:t>
            </a:r>
          </a:p>
        </p:txBody>
      </p:sp>
      <p:pic>
        <p:nvPicPr>
          <p:cNvPr id="53" name="图片 52">
            <a:extLst>
              <a:ext uri="{FF2B5EF4-FFF2-40B4-BE49-F238E27FC236}">
                <a16:creationId xmlns:a16="http://schemas.microsoft.com/office/drawing/2014/main" id="{C3FFFF9C-605E-49B5-B8D6-7A0988DE48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0639" y="2490315"/>
            <a:ext cx="484394" cy="484394"/>
          </a:xfrm>
          <a:prstGeom prst="rect">
            <a:avLst/>
          </a:prstGeom>
        </p:spPr>
      </p:pic>
      <p:pic>
        <p:nvPicPr>
          <p:cNvPr id="59" name="图片 58">
            <a:extLst>
              <a:ext uri="{FF2B5EF4-FFF2-40B4-BE49-F238E27FC236}">
                <a16:creationId xmlns:a16="http://schemas.microsoft.com/office/drawing/2014/main" id="{B9B7BDA6-5C5C-424E-8970-385F743760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1536" y="3748889"/>
            <a:ext cx="450906" cy="450906"/>
          </a:xfrm>
          <a:prstGeom prst="rect">
            <a:avLst/>
          </a:prstGeom>
        </p:spPr>
      </p:pic>
      <p:sp>
        <p:nvSpPr>
          <p:cNvPr id="10" name="矩形 9">
            <a:extLst>
              <a:ext uri="{FF2B5EF4-FFF2-40B4-BE49-F238E27FC236}">
                <a16:creationId xmlns:a16="http://schemas.microsoft.com/office/drawing/2014/main" id="{35A9F818-3A24-40AC-9173-84AE24924894}"/>
              </a:ext>
            </a:extLst>
          </p:cNvPr>
          <p:cNvSpPr/>
          <p:nvPr/>
        </p:nvSpPr>
        <p:spPr>
          <a:xfrm>
            <a:off x="6096000" y="3366507"/>
            <a:ext cx="5839015" cy="1107996"/>
          </a:xfrm>
          <a:prstGeom prst="rect">
            <a:avLst/>
          </a:prstGeom>
        </p:spPr>
        <p:txBody>
          <a:bodyPr wrap="square">
            <a:spAutoFit/>
          </a:bodyPr>
          <a:lstStyle/>
          <a:p>
            <a:pPr>
              <a:buNone/>
            </a:pPr>
            <a:r>
              <a:rPr lang="zh-CN" altLang="en-US" sz="2200" dirty="0">
                <a:solidFill>
                  <a:schemeClr val="bg1"/>
                </a:solidFill>
                <a:latin typeface="思源黑体 CN Normal" panose="020B0400000000000000" pitchFamily="34" charset="-122"/>
                <a:ea typeface="思源黑体 CN Normal" panose="020B0400000000000000" pitchFamily="34" charset="-122"/>
              </a:rPr>
              <a:t>是国家赋予中央银行特许权力而发行的货币，它的背后有“国家信用”作支撑。脱离了国家信用的货币，很难成为未来世界的通用货币。</a:t>
            </a:r>
          </a:p>
        </p:txBody>
      </p:sp>
      <p:grpSp>
        <p:nvGrpSpPr>
          <p:cNvPr id="4" name="组合 3"/>
          <p:cNvGrpSpPr/>
          <p:nvPr/>
        </p:nvGrpSpPr>
        <p:grpSpPr>
          <a:xfrm>
            <a:off x="3490638" y="4820694"/>
            <a:ext cx="2749010" cy="837284"/>
            <a:chOff x="3490638" y="4820694"/>
            <a:chExt cx="2749010" cy="837284"/>
          </a:xfrm>
        </p:grpSpPr>
        <p:sp>
          <p:nvSpPr>
            <p:cNvPr id="33" name="Rectangle 10">
              <a:extLst>
                <a:ext uri="{FF2B5EF4-FFF2-40B4-BE49-F238E27FC236}">
                  <a16:creationId xmlns:a16="http://schemas.microsoft.com/office/drawing/2014/main" id="{FE238109-4A31-4DD1-92FB-0DFC41371253}"/>
                </a:ext>
              </a:extLst>
            </p:cNvPr>
            <p:cNvSpPr>
              <a:spLocks noChangeArrowheads="1"/>
            </p:cNvSpPr>
            <p:nvPr/>
          </p:nvSpPr>
          <p:spPr bwMode="auto">
            <a:xfrm>
              <a:off x="4392535" y="5316537"/>
              <a:ext cx="184711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61925"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352425"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514350"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613"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defRPr/>
              </a:pPr>
              <a:r>
                <a:rPr kumimoji="1" lang="zh-CN" altLang="en-US" sz="2000" b="0" i="0" u="none" strike="noStrike" kern="1200" cap="none" spc="0" normalizeH="0" baseline="0" noProof="0" dirty="0">
                  <a:ln>
                    <a:noFill/>
                  </a:ln>
                  <a:solidFill>
                    <a:schemeClr val="bg1"/>
                  </a:solidFill>
                  <a:effectLst/>
                  <a:uLnTx/>
                  <a:uFillTx/>
                  <a:latin typeface="+mn-ea"/>
                  <a:ea typeface="+mn-ea"/>
                  <a:cs typeface="+mn-cs"/>
                </a:rPr>
                <a:t>国家信用 </a:t>
              </a:r>
              <a:r>
                <a:rPr lang="en-US" altLang="zh-CN" sz="2200" dirty="0">
                  <a:solidFill>
                    <a:srgbClr val="C00000"/>
                  </a:solidFill>
                  <a:sym typeface="Arial"/>
                </a:rPr>
                <a:t>×</a:t>
              </a:r>
              <a:endParaRPr lang="zh-CN" altLang="zh-CN" sz="2200" dirty="0">
                <a:solidFill>
                  <a:srgbClr val="C00000"/>
                </a:solidFill>
                <a:sym typeface="Arial"/>
              </a:endParaRPr>
            </a:p>
          </p:txBody>
        </p:sp>
        <p:sp>
          <p:nvSpPr>
            <p:cNvPr id="40" name="椭圆 39">
              <a:extLst>
                <a:ext uri="{FF2B5EF4-FFF2-40B4-BE49-F238E27FC236}">
                  <a16:creationId xmlns:a16="http://schemas.microsoft.com/office/drawing/2014/main" id="{C5C424F4-B8AE-4AC3-A856-33C26B632442}"/>
                </a:ext>
              </a:extLst>
            </p:cNvPr>
            <p:cNvSpPr/>
            <p:nvPr/>
          </p:nvSpPr>
          <p:spPr>
            <a:xfrm>
              <a:off x="3490638" y="4820694"/>
              <a:ext cx="837284" cy="837284"/>
            </a:xfrm>
            <a:prstGeom prst="ellipse">
              <a:avLst/>
            </a:prstGeom>
            <a:solidFill>
              <a:srgbClr val="B1985F"/>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fontAlgn="base">
                <a:lnSpc>
                  <a:spcPct val="120000"/>
                </a:lnSpc>
                <a:spcAft>
                  <a:spcPct val="0"/>
                </a:spcAft>
              </a:pPr>
              <a:endParaRPr lang="zh-CN" altLang="en-US" sz="1400" b="1" dirty="0">
                <a:solidFill>
                  <a:schemeClr val="bg1"/>
                </a:solidFill>
                <a:ea typeface="微软雅黑" panose="020B0503020204020204" pitchFamily="34" charset="-122"/>
              </a:endParaRPr>
            </a:p>
          </p:txBody>
        </p:sp>
        <p:grpSp>
          <p:nvGrpSpPr>
            <p:cNvPr id="21" name="组合 20"/>
            <p:cNvGrpSpPr/>
            <p:nvPr/>
          </p:nvGrpSpPr>
          <p:grpSpPr>
            <a:xfrm>
              <a:off x="3651685" y="5045796"/>
              <a:ext cx="528521" cy="378206"/>
              <a:chOff x="-2568647" y="6222690"/>
              <a:chExt cx="1640467" cy="1173907"/>
            </a:xfrm>
          </p:grpSpPr>
          <p:grpSp>
            <p:nvGrpSpPr>
              <p:cNvPr id="20" name="组合 19"/>
              <p:cNvGrpSpPr/>
              <p:nvPr/>
            </p:nvGrpSpPr>
            <p:grpSpPr>
              <a:xfrm>
                <a:off x="-2229113" y="6510236"/>
                <a:ext cx="1300933" cy="886361"/>
                <a:chOff x="-2022477" y="6663956"/>
                <a:chExt cx="1300933" cy="886361"/>
              </a:xfrm>
            </p:grpSpPr>
            <p:sp>
              <p:nvSpPr>
                <p:cNvPr id="58" name="矩形: 圆顶角 57"/>
                <p:cNvSpPr/>
                <p:nvPr/>
              </p:nvSpPr>
              <p:spPr bwMode="auto">
                <a:xfrm>
                  <a:off x="-2022477" y="6663956"/>
                  <a:ext cx="1294963" cy="201532"/>
                </a:xfrm>
                <a:prstGeom prst="round2SameRect">
                  <a:avLst>
                    <a:gd name="adj1" fmla="val 44348"/>
                    <a:gd name="adj2" fmla="val 0"/>
                  </a:avLst>
                </a:prstGeom>
                <a:solidFill>
                  <a:schemeClr val="bg1"/>
                </a:solidFill>
                <a:ln>
                  <a:noFill/>
                </a:ln>
                <a:extLst/>
              </p:spPr>
              <p:txBody>
                <a:bodyPr rtlCol="0" anchor="ctr">
                  <a:noAutofit/>
                </a:bodyPr>
                <a:lstStyle/>
                <a:p>
                  <a:pPr algn="l" eaLnBrk="1" hangingPunct="1">
                    <a:spcBef>
                      <a:spcPct val="0"/>
                    </a:spcBef>
                    <a:buFontTx/>
                    <a:buNone/>
                  </a:pPr>
                  <a:endParaRPr lang="zh-CN" altLang="en-US" sz="1800" dirty="0">
                    <a:latin typeface="方正黑体简体" panose="02010601030101010101" pitchFamily="2" charset="-122"/>
                    <a:ea typeface="方正黑体简体" panose="02010601030101010101" pitchFamily="2" charset="-122"/>
                    <a:cs typeface="Times New Roman" panose="02020603050405020304" pitchFamily="18" charset="0"/>
                  </a:endParaRPr>
                </a:p>
              </p:txBody>
            </p:sp>
            <p:sp>
              <p:nvSpPr>
                <p:cNvPr id="61" name="矩形: 圆顶角 60"/>
                <p:cNvSpPr/>
                <p:nvPr/>
              </p:nvSpPr>
              <p:spPr bwMode="auto">
                <a:xfrm rot="10800000">
                  <a:off x="-2016507" y="7001445"/>
                  <a:ext cx="1294963" cy="548872"/>
                </a:xfrm>
                <a:prstGeom prst="round2SameRect">
                  <a:avLst>
                    <a:gd name="adj1" fmla="val 30944"/>
                    <a:gd name="adj2" fmla="val 0"/>
                  </a:avLst>
                </a:prstGeom>
                <a:solidFill>
                  <a:schemeClr val="bg1"/>
                </a:solidFill>
                <a:ln>
                  <a:noFill/>
                </a:ln>
                <a:extLst/>
              </p:spPr>
              <p:txBody>
                <a:bodyPr rtlCol="0" anchor="ctr">
                  <a:noAutofit/>
                </a:bodyPr>
                <a:lstStyle/>
                <a:p>
                  <a:pPr algn="l" eaLnBrk="1" hangingPunct="1">
                    <a:spcBef>
                      <a:spcPct val="0"/>
                    </a:spcBef>
                    <a:buFontTx/>
                    <a:buNone/>
                  </a:pPr>
                  <a:endParaRPr lang="zh-CN" altLang="en-US" sz="1800" dirty="0">
                    <a:latin typeface="方正黑体简体" panose="02010601030101010101" pitchFamily="2" charset="-122"/>
                    <a:ea typeface="方正黑体简体" panose="02010601030101010101" pitchFamily="2" charset="-122"/>
                    <a:cs typeface="Times New Roman" panose="02020603050405020304" pitchFamily="18" charset="0"/>
                  </a:endParaRPr>
                </a:p>
              </p:txBody>
            </p:sp>
          </p:grpSp>
          <p:sp>
            <p:nvSpPr>
              <p:cNvPr id="62" name="矩形: 圆顶角 61"/>
              <p:cNvSpPr/>
              <p:nvPr/>
            </p:nvSpPr>
            <p:spPr bwMode="auto">
              <a:xfrm rot="10800000">
                <a:off x="-2409861" y="6222690"/>
                <a:ext cx="1294963" cy="1045935"/>
              </a:xfrm>
              <a:prstGeom prst="round2SameRect">
                <a:avLst>
                  <a:gd name="adj1" fmla="val 26064"/>
                  <a:gd name="adj2" fmla="val 24761"/>
                </a:avLst>
              </a:prstGeom>
              <a:solidFill>
                <a:srgbClr val="B1985F"/>
              </a:solidFill>
              <a:ln>
                <a:noFill/>
              </a:ln>
              <a:extLst/>
            </p:spPr>
            <p:txBody>
              <a:bodyPr rtlCol="0" anchor="ctr">
                <a:noAutofit/>
              </a:bodyPr>
              <a:lstStyle/>
              <a:p>
                <a:pPr algn="l" eaLnBrk="1" hangingPunct="1">
                  <a:spcBef>
                    <a:spcPct val="0"/>
                  </a:spcBef>
                  <a:buFontTx/>
                  <a:buNone/>
                </a:pPr>
                <a:endParaRPr lang="zh-CN" altLang="en-US" sz="1800" dirty="0">
                  <a:latin typeface="方正黑体简体" panose="02010601030101010101" pitchFamily="2" charset="-122"/>
                  <a:ea typeface="方正黑体简体" panose="02010601030101010101" pitchFamily="2" charset="-122"/>
                  <a:cs typeface="Times New Roman" panose="02020603050405020304" pitchFamily="18" charset="0"/>
                </a:endParaRPr>
              </a:p>
            </p:txBody>
          </p:sp>
          <p:grpSp>
            <p:nvGrpSpPr>
              <p:cNvPr id="19" name="组合 18"/>
              <p:cNvGrpSpPr/>
              <p:nvPr/>
            </p:nvGrpSpPr>
            <p:grpSpPr>
              <a:xfrm>
                <a:off x="-2568647" y="6268779"/>
                <a:ext cx="1296866" cy="871001"/>
                <a:chOff x="5725948" y="4293562"/>
                <a:chExt cx="1296866" cy="871001"/>
              </a:xfrm>
            </p:grpSpPr>
            <p:sp>
              <p:nvSpPr>
                <p:cNvPr id="18" name="矩形: 圆顶角 17"/>
                <p:cNvSpPr/>
                <p:nvPr/>
              </p:nvSpPr>
              <p:spPr bwMode="auto">
                <a:xfrm>
                  <a:off x="5725948" y="4293562"/>
                  <a:ext cx="1294962" cy="201533"/>
                </a:xfrm>
                <a:prstGeom prst="round2SameRect">
                  <a:avLst>
                    <a:gd name="adj1" fmla="val 44348"/>
                    <a:gd name="adj2" fmla="val 0"/>
                  </a:avLst>
                </a:prstGeom>
                <a:solidFill>
                  <a:schemeClr val="bg1"/>
                </a:solidFill>
                <a:ln>
                  <a:noFill/>
                </a:ln>
                <a:extLst/>
              </p:spPr>
              <p:txBody>
                <a:bodyPr rtlCol="0" anchor="ctr">
                  <a:noAutofit/>
                </a:bodyPr>
                <a:lstStyle/>
                <a:p>
                  <a:pPr algn="l" eaLnBrk="1" hangingPunct="1">
                    <a:spcBef>
                      <a:spcPct val="0"/>
                    </a:spcBef>
                    <a:buFontTx/>
                    <a:buNone/>
                  </a:pPr>
                  <a:endParaRPr lang="zh-CN" altLang="en-US" sz="1800" dirty="0">
                    <a:latin typeface="方正黑体简体" panose="02010601030101010101" pitchFamily="2" charset="-122"/>
                    <a:ea typeface="方正黑体简体" panose="02010601030101010101" pitchFamily="2" charset="-122"/>
                    <a:cs typeface="Times New Roman" panose="02020603050405020304" pitchFamily="18" charset="0"/>
                  </a:endParaRPr>
                </a:p>
              </p:txBody>
            </p:sp>
            <p:sp>
              <p:nvSpPr>
                <p:cNvPr id="56" name="矩形: 圆顶角 55"/>
                <p:cNvSpPr/>
                <p:nvPr/>
              </p:nvSpPr>
              <p:spPr bwMode="auto">
                <a:xfrm rot="10800000">
                  <a:off x="5727853" y="4615692"/>
                  <a:ext cx="1294961" cy="548871"/>
                </a:xfrm>
                <a:prstGeom prst="round2SameRect">
                  <a:avLst>
                    <a:gd name="adj1" fmla="val 30944"/>
                    <a:gd name="adj2" fmla="val 0"/>
                  </a:avLst>
                </a:prstGeom>
                <a:solidFill>
                  <a:schemeClr val="bg1"/>
                </a:solidFill>
                <a:ln>
                  <a:noFill/>
                </a:ln>
                <a:extLst/>
              </p:spPr>
              <p:txBody>
                <a:bodyPr rtlCol="0" anchor="ctr">
                  <a:noAutofit/>
                </a:bodyPr>
                <a:lstStyle/>
                <a:p>
                  <a:pPr algn="l" eaLnBrk="1" hangingPunct="1">
                    <a:spcBef>
                      <a:spcPct val="0"/>
                    </a:spcBef>
                    <a:buFontTx/>
                    <a:buNone/>
                  </a:pPr>
                  <a:endParaRPr lang="zh-CN" altLang="en-US" sz="1800" dirty="0">
                    <a:latin typeface="方正黑体简体" panose="02010601030101010101" pitchFamily="2" charset="-122"/>
                    <a:ea typeface="方正黑体简体" panose="02010601030101010101" pitchFamily="2" charset="-122"/>
                    <a:cs typeface="Times New Roman" panose="02020603050405020304" pitchFamily="18" charset="0"/>
                  </a:endParaRPr>
                </a:p>
              </p:txBody>
            </p:sp>
          </p:grpSp>
        </p:grpSp>
      </p:grpSp>
      <p:pic>
        <p:nvPicPr>
          <p:cNvPr id="38" name="图片 37">
            <a:extLst/>
          </p:cNvPr>
          <p:cNvPicPr>
            <a:picLocks noChangeAspect="1"/>
          </p:cNvPicPr>
          <p:nvPr/>
        </p:nvPicPr>
        <p:blipFill rotWithShape="1">
          <a:blip r:embed="rId7">
            <a:extLst>
              <a:ext uri="{28A0092B-C50C-407E-A947-70E740481C1C}">
                <a14:useLocalDpi xmlns:a14="http://schemas.microsoft.com/office/drawing/2010/main" val="0"/>
              </a:ext>
            </a:extLst>
          </a:blip>
          <a:srcRect r="53164" b="73406"/>
          <a:stretch/>
        </p:blipFill>
        <p:spPr>
          <a:xfrm>
            <a:off x="10158440" y="27507"/>
            <a:ext cx="1943865" cy="858838"/>
          </a:xfrm>
          <a:prstGeom prst="rect">
            <a:avLst/>
          </a:prstGeom>
        </p:spPr>
      </p:pic>
    </p:spTree>
    <p:extLst>
      <p:ext uri="{BB962C8B-B14F-4D97-AF65-F5344CB8AC3E}">
        <p14:creationId xmlns:p14="http://schemas.microsoft.com/office/powerpoint/2010/main" val="474066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椭圆 29">
            <a:extLst/>
          </p:cNvPr>
          <p:cNvSpPr/>
          <p:nvPr/>
        </p:nvSpPr>
        <p:spPr>
          <a:xfrm>
            <a:off x="8014547" y="1907952"/>
            <a:ext cx="2126321" cy="2174224"/>
          </a:xfrm>
          <a:prstGeom prst="ellipse">
            <a:avLst/>
          </a:prstGeom>
          <a:solidFill>
            <a:srgbClr val="B1985F">
              <a:alpha val="20000"/>
            </a:srgbClr>
          </a:solidFill>
          <a:ln w="130175">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bg1"/>
              </a:solidFill>
            </a:endParaRPr>
          </a:p>
        </p:txBody>
      </p:sp>
      <p:sp>
        <p:nvSpPr>
          <p:cNvPr id="29" name="椭圆 28">
            <a:extLst/>
          </p:cNvPr>
          <p:cNvSpPr/>
          <p:nvPr/>
        </p:nvSpPr>
        <p:spPr>
          <a:xfrm>
            <a:off x="5032210" y="1907952"/>
            <a:ext cx="2126321" cy="2174224"/>
          </a:xfrm>
          <a:prstGeom prst="ellipse">
            <a:avLst/>
          </a:prstGeom>
          <a:solidFill>
            <a:srgbClr val="B1985F">
              <a:alpha val="20000"/>
            </a:srgbClr>
          </a:solidFill>
          <a:ln w="130175">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bg1"/>
              </a:solidFill>
            </a:endParaRPr>
          </a:p>
        </p:txBody>
      </p:sp>
      <p:sp>
        <p:nvSpPr>
          <p:cNvPr id="56" name="椭圆 55">
            <a:extLst>
              <a:ext uri="{FF2B5EF4-FFF2-40B4-BE49-F238E27FC236}">
                <a16:creationId xmlns:a16="http://schemas.microsoft.com/office/drawing/2014/main" id="{8158B191-E462-4FA8-AFD2-EACA291F6EB8}"/>
              </a:ext>
            </a:extLst>
          </p:cNvPr>
          <p:cNvSpPr/>
          <p:nvPr/>
        </p:nvSpPr>
        <p:spPr>
          <a:xfrm>
            <a:off x="2065235" y="1920384"/>
            <a:ext cx="2126321" cy="2174224"/>
          </a:xfrm>
          <a:prstGeom prst="ellipse">
            <a:avLst/>
          </a:prstGeom>
          <a:solidFill>
            <a:srgbClr val="B1985F">
              <a:alpha val="20000"/>
            </a:srgbClr>
          </a:solidFill>
          <a:ln w="130175">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bg1"/>
              </a:solidFill>
            </a:endParaRPr>
          </a:p>
        </p:txBody>
      </p:sp>
      <p:sp>
        <p:nvSpPr>
          <p:cNvPr id="46" name="文本框 2">
            <a:extLst>
              <a:ext uri="{FF2B5EF4-FFF2-40B4-BE49-F238E27FC236}">
                <a16:creationId xmlns:a16="http://schemas.microsoft.com/office/drawing/2014/main" id="{F0716089-B668-42AE-AE44-4BA151D2A12A}"/>
              </a:ext>
            </a:extLst>
          </p:cNvPr>
          <p:cNvSpPr txBox="1">
            <a:spLocks noChangeArrowheads="1"/>
          </p:cNvSpPr>
          <p:nvPr/>
        </p:nvSpPr>
        <p:spPr bwMode="auto">
          <a:xfrm>
            <a:off x="553085" y="360363"/>
            <a:ext cx="83078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kumimoji="1" lang="zh-CN" altLang="en-US" sz="2000" b="1" dirty="0">
                <a:solidFill>
                  <a:schemeClr val="bg1"/>
                </a:solidFill>
                <a:latin typeface="+mn-lt"/>
                <a:ea typeface="+mn-ea"/>
                <a:cs typeface="+mn-ea"/>
              </a:rPr>
              <a:t>第</a:t>
            </a:r>
            <a:r>
              <a:rPr kumimoji="1" lang="en-US" altLang="zh-CN" sz="2000" b="1" dirty="0">
                <a:solidFill>
                  <a:schemeClr val="bg1"/>
                </a:solidFill>
                <a:latin typeface="+mn-lt"/>
                <a:ea typeface="+mn-ea"/>
                <a:cs typeface="+mn-ea"/>
              </a:rPr>
              <a:t>2</a:t>
            </a:r>
            <a:r>
              <a:rPr kumimoji="1" lang="zh-CN" altLang="en-US" sz="2000" b="1" dirty="0">
                <a:solidFill>
                  <a:schemeClr val="bg1"/>
                </a:solidFill>
                <a:latin typeface="+mn-lt"/>
                <a:ea typeface="+mn-ea"/>
                <a:cs typeface="+mn-ea"/>
              </a:rPr>
              <a:t>课  存款准备金：央行降准会影响你的钱包吗？</a:t>
            </a:r>
          </a:p>
        </p:txBody>
      </p:sp>
      <p:sp>
        <p:nvSpPr>
          <p:cNvPr id="47" name="文本框 10">
            <a:extLst>
              <a:ext uri="{FF2B5EF4-FFF2-40B4-BE49-F238E27FC236}">
                <a16:creationId xmlns:a16="http://schemas.microsoft.com/office/drawing/2014/main" id="{103B412B-B5E7-4F99-B633-08D3EF440972}"/>
              </a:ext>
            </a:extLst>
          </p:cNvPr>
          <p:cNvSpPr txBox="1">
            <a:spLocks noChangeArrowheads="1"/>
          </p:cNvSpPr>
          <p:nvPr/>
        </p:nvSpPr>
        <p:spPr bwMode="auto">
          <a:xfrm>
            <a:off x="1699554" y="1032442"/>
            <a:ext cx="94128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solidFill>
                  <a:srgbClr val="B1985F"/>
                </a:solidFill>
                <a:latin typeface="+mn-lt"/>
                <a:ea typeface="+mn-ea"/>
                <a:cs typeface="+mn-ea"/>
              </a:rPr>
              <a:t>国家是怎么通过银行体系调控经济的呢？</a:t>
            </a:r>
          </a:p>
        </p:txBody>
      </p:sp>
      <p:sp>
        <p:nvSpPr>
          <p:cNvPr id="48" name="矩形: 圆角 47">
            <a:extLst>
              <a:ext uri="{FF2B5EF4-FFF2-40B4-BE49-F238E27FC236}">
                <a16:creationId xmlns:a16="http://schemas.microsoft.com/office/drawing/2014/main" id="{54A49FC3-586F-434F-9B1C-0D13D421A108}"/>
              </a:ext>
            </a:extLst>
          </p:cNvPr>
          <p:cNvSpPr/>
          <p:nvPr/>
        </p:nvSpPr>
        <p:spPr bwMode="auto">
          <a:xfrm>
            <a:off x="658287" y="1097509"/>
            <a:ext cx="869682" cy="331054"/>
          </a:xfrm>
          <a:prstGeom prst="round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rtlCol="0" anchor="ctr">
            <a:noAutofit/>
          </a:bodyPr>
          <a:lstStyle/>
          <a:p>
            <a:pPr algn="ctr" eaLnBrk="1" hangingPunct="1">
              <a:spcBef>
                <a:spcPct val="0"/>
              </a:spcBef>
              <a:buFontTx/>
              <a:buNone/>
            </a:pPr>
            <a:r>
              <a:rPr lang="zh-CN" altLang="en-US" sz="2000" dirty="0">
                <a:solidFill>
                  <a:schemeClr val="bg1"/>
                </a:solidFill>
                <a:cs typeface="+mn-ea"/>
                <a:sym typeface="+mn-lt"/>
              </a:rPr>
              <a:t>要点</a:t>
            </a:r>
            <a:r>
              <a:rPr lang="en-US" altLang="zh-CN" sz="2000" dirty="0">
                <a:solidFill>
                  <a:schemeClr val="bg1"/>
                </a:solidFill>
                <a:cs typeface="+mn-ea"/>
                <a:sym typeface="+mn-lt"/>
              </a:rPr>
              <a:t>1</a:t>
            </a:r>
            <a:endParaRPr lang="zh-CN" altLang="en-US" sz="2000" dirty="0">
              <a:solidFill>
                <a:schemeClr val="bg1"/>
              </a:solidFill>
              <a:cs typeface="+mn-ea"/>
              <a:sym typeface="+mn-lt"/>
            </a:endParaRPr>
          </a:p>
        </p:txBody>
      </p:sp>
      <p:sp>
        <p:nvSpPr>
          <p:cNvPr id="31" name="TextBox 13">
            <a:extLst>
              <a:ext uri="{FF2B5EF4-FFF2-40B4-BE49-F238E27FC236}">
                <a16:creationId xmlns:a16="http://schemas.microsoft.com/office/drawing/2014/main" id="{4AADAF28-7F5F-4675-A109-82A96E1EA191}"/>
              </a:ext>
            </a:extLst>
          </p:cNvPr>
          <p:cNvSpPr txBox="1"/>
          <p:nvPr/>
        </p:nvSpPr>
        <p:spPr>
          <a:xfrm>
            <a:off x="3469129" y="4389498"/>
            <a:ext cx="2226288" cy="1200329"/>
          </a:xfrm>
          <a:prstGeom prst="rect">
            <a:avLst/>
          </a:prstGeom>
          <a:noFill/>
        </p:spPr>
        <p:txBody>
          <a:bodyPr wrap="square" rtlCol="0">
            <a:spAutoFit/>
          </a:bodyPr>
          <a:lstStyle/>
          <a:p>
            <a:pPr algn="ctr"/>
            <a:r>
              <a:rPr lang="zh-CN" altLang="en-US" sz="3600" dirty="0">
                <a:solidFill>
                  <a:srgbClr val="B1985F"/>
                </a:solidFill>
                <a:latin typeface="+mn-ea"/>
              </a:rPr>
              <a:t>存款</a:t>
            </a:r>
            <a:endParaRPr lang="en-US" altLang="zh-CN" sz="3600" dirty="0">
              <a:solidFill>
                <a:srgbClr val="B1985F"/>
              </a:solidFill>
              <a:latin typeface="+mn-ea"/>
            </a:endParaRPr>
          </a:p>
          <a:p>
            <a:pPr algn="ctr"/>
            <a:r>
              <a:rPr lang="zh-CN" altLang="en-US" sz="3600" dirty="0">
                <a:solidFill>
                  <a:srgbClr val="B1985F"/>
                </a:solidFill>
                <a:latin typeface="+mn-ea"/>
              </a:rPr>
              <a:t>准备金率</a:t>
            </a:r>
          </a:p>
        </p:txBody>
      </p:sp>
      <p:sp>
        <p:nvSpPr>
          <p:cNvPr id="32" name="TextBox 14">
            <a:extLst>
              <a:ext uri="{FF2B5EF4-FFF2-40B4-BE49-F238E27FC236}">
                <a16:creationId xmlns:a16="http://schemas.microsoft.com/office/drawing/2014/main" id="{2215872D-AE8A-46FC-A3FA-15841BA455E7}"/>
              </a:ext>
            </a:extLst>
          </p:cNvPr>
          <p:cNvSpPr txBox="1"/>
          <p:nvPr/>
        </p:nvSpPr>
        <p:spPr>
          <a:xfrm>
            <a:off x="6996744" y="4300196"/>
            <a:ext cx="1276200" cy="707886"/>
          </a:xfrm>
          <a:prstGeom prst="rect">
            <a:avLst/>
          </a:prstGeom>
          <a:noFill/>
        </p:spPr>
        <p:txBody>
          <a:bodyPr wrap="square" rtlCol="0">
            <a:spAutoFit/>
          </a:bodyPr>
          <a:lstStyle>
            <a:defPPr>
              <a:defRPr lang="zh-CN"/>
            </a:defPPr>
            <a:lvl1pPr algn="ctr">
              <a:defRPr sz="2800">
                <a:solidFill>
                  <a:srgbClr val="B1985F"/>
                </a:solidFill>
                <a:latin typeface="+mn-ea"/>
              </a:defRPr>
            </a:lvl1pPr>
          </a:lstStyle>
          <a:p>
            <a:r>
              <a:rPr lang="zh-CN" altLang="en-US" sz="2000" dirty="0">
                <a:solidFill>
                  <a:schemeClr val="bg1">
                    <a:lumMod val="75000"/>
                  </a:schemeClr>
                </a:solidFill>
              </a:rPr>
              <a:t>基准</a:t>
            </a:r>
            <a:endParaRPr lang="en-US" altLang="zh-CN" sz="2000" dirty="0">
              <a:solidFill>
                <a:schemeClr val="bg1">
                  <a:lumMod val="75000"/>
                </a:schemeClr>
              </a:solidFill>
            </a:endParaRPr>
          </a:p>
          <a:p>
            <a:r>
              <a:rPr lang="zh-CN" altLang="en-US" sz="2000" dirty="0">
                <a:solidFill>
                  <a:schemeClr val="bg1">
                    <a:lumMod val="75000"/>
                  </a:schemeClr>
                </a:solidFill>
              </a:rPr>
              <a:t>利率</a:t>
            </a:r>
          </a:p>
        </p:txBody>
      </p:sp>
      <p:grpSp>
        <p:nvGrpSpPr>
          <p:cNvPr id="12" name="组合 11">
            <a:extLst>
              <a:ext uri="{FF2B5EF4-FFF2-40B4-BE49-F238E27FC236}">
                <a16:creationId xmlns:a16="http://schemas.microsoft.com/office/drawing/2014/main" id="{E3BB31F8-B9FE-49BF-A914-3136D8314D55}"/>
              </a:ext>
            </a:extLst>
          </p:cNvPr>
          <p:cNvGrpSpPr/>
          <p:nvPr/>
        </p:nvGrpSpPr>
        <p:grpSpPr>
          <a:xfrm>
            <a:off x="2220254" y="2086796"/>
            <a:ext cx="7748112" cy="1843357"/>
            <a:chOff x="1836600" y="4308862"/>
            <a:chExt cx="7748112" cy="1843357"/>
          </a:xfrm>
        </p:grpSpPr>
        <p:sp>
          <p:nvSpPr>
            <p:cNvPr id="6" name="任意多边形: 形状 5">
              <a:extLst>
                <a:ext uri="{FF2B5EF4-FFF2-40B4-BE49-F238E27FC236}">
                  <a16:creationId xmlns:a16="http://schemas.microsoft.com/office/drawing/2014/main" id="{FCB779F3-F37A-4942-9409-712B67E4DA93}"/>
                </a:ext>
              </a:extLst>
            </p:cNvPr>
            <p:cNvSpPr/>
            <p:nvPr/>
          </p:nvSpPr>
          <p:spPr>
            <a:xfrm>
              <a:off x="4003039" y="4972311"/>
              <a:ext cx="391161" cy="646331"/>
            </a:xfrm>
            <a:custGeom>
              <a:avLst/>
              <a:gdLst>
                <a:gd name="connsiteX0" fmla="*/ 0 w 441487"/>
                <a:gd name="connsiteY0" fmla="*/ 103291 h 516457"/>
                <a:gd name="connsiteX1" fmla="*/ 220744 w 441487"/>
                <a:gd name="connsiteY1" fmla="*/ 103291 h 516457"/>
                <a:gd name="connsiteX2" fmla="*/ 220744 w 441487"/>
                <a:gd name="connsiteY2" fmla="*/ 0 h 516457"/>
                <a:gd name="connsiteX3" fmla="*/ 441487 w 441487"/>
                <a:gd name="connsiteY3" fmla="*/ 258229 h 516457"/>
                <a:gd name="connsiteX4" fmla="*/ 220744 w 441487"/>
                <a:gd name="connsiteY4" fmla="*/ 516457 h 516457"/>
                <a:gd name="connsiteX5" fmla="*/ 220744 w 441487"/>
                <a:gd name="connsiteY5" fmla="*/ 413166 h 516457"/>
                <a:gd name="connsiteX6" fmla="*/ 0 w 441487"/>
                <a:gd name="connsiteY6" fmla="*/ 413166 h 516457"/>
                <a:gd name="connsiteX7" fmla="*/ 0 w 441487"/>
                <a:gd name="connsiteY7" fmla="*/ 103291 h 5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487" h="516457">
                  <a:moveTo>
                    <a:pt x="0" y="103291"/>
                  </a:moveTo>
                  <a:lnTo>
                    <a:pt x="220744" y="103291"/>
                  </a:lnTo>
                  <a:lnTo>
                    <a:pt x="220744" y="0"/>
                  </a:lnTo>
                  <a:lnTo>
                    <a:pt x="441487" y="258229"/>
                  </a:lnTo>
                  <a:lnTo>
                    <a:pt x="220744" y="516457"/>
                  </a:lnTo>
                  <a:lnTo>
                    <a:pt x="220744" y="413166"/>
                  </a:lnTo>
                  <a:lnTo>
                    <a:pt x="0" y="413166"/>
                  </a:lnTo>
                  <a:lnTo>
                    <a:pt x="0" y="103291"/>
                  </a:lnTo>
                  <a:close/>
                </a:path>
              </a:pathLst>
            </a:custGeom>
            <a:solidFill>
              <a:schemeClr val="bg1">
                <a:alpha val="50000"/>
              </a:schemeClr>
            </a:solidFill>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txBody>
            <a:bodyPr spcFirstLastPara="0" vert="horz" wrap="square" lIns="0" tIns="103291" rIns="132446" bIns="103291" numCol="1" spcCol="1270" anchor="ctr" anchorCtr="0">
              <a:noAutofit/>
            </a:bodyPr>
            <a:lstStyle/>
            <a:p>
              <a:pPr marL="0" lvl="0" indent="0" algn="ctr" defTabSz="1022350">
                <a:lnSpc>
                  <a:spcPct val="90000"/>
                </a:lnSpc>
                <a:spcBef>
                  <a:spcPct val="0"/>
                </a:spcBef>
                <a:spcAft>
                  <a:spcPct val="35000"/>
                </a:spcAft>
                <a:buNone/>
              </a:pPr>
              <a:endParaRPr lang="zh-CN" altLang="en-US" sz="2300" kern="1200"/>
            </a:p>
          </p:txBody>
        </p:sp>
        <p:sp>
          <p:nvSpPr>
            <p:cNvPr id="36" name="椭圆 35">
              <a:extLst>
                <a:ext uri="{FF2B5EF4-FFF2-40B4-BE49-F238E27FC236}">
                  <a16:creationId xmlns:a16="http://schemas.microsoft.com/office/drawing/2014/main" id="{39FC4859-AE26-4117-A102-1C3EF2789BD9}"/>
                </a:ext>
              </a:extLst>
            </p:cNvPr>
            <p:cNvSpPr/>
            <p:nvPr/>
          </p:nvSpPr>
          <p:spPr>
            <a:xfrm>
              <a:off x="1836600" y="4308862"/>
              <a:ext cx="1802744" cy="1843357"/>
            </a:xfrm>
            <a:prstGeom prst="ellipse">
              <a:avLst/>
            </a:prstGeom>
            <a:solidFill>
              <a:srgbClr val="B1985F">
                <a:alpha val="55000"/>
              </a:srgbClr>
            </a:solidFill>
            <a:ln w="130175">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bg1"/>
                </a:solidFill>
              </a:endParaRPr>
            </a:p>
          </p:txBody>
        </p:sp>
        <p:sp>
          <p:nvSpPr>
            <p:cNvPr id="38" name="椭圆 37">
              <a:extLst>
                <a:ext uri="{FF2B5EF4-FFF2-40B4-BE49-F238E27FC236}">
                  <a16:creationId xmlns:a16="http://schemas.microsoft.com/office/drawing/2014/main" id="{963244BD-CC0B-486A-A44C-7D726EE48318}"/>
                </a:ext>
              </a:extLst>
            </p:cNvPr>
            <p:cNvSpPr/>
            <p:nvPr/>
          </p:nvSpPr>
          <p:spPr>
            <a:xfrm>
              <a:off x="4810346" y="4308862"/>
              <a:ext cx="1802744" cy="1843357"/>
            </a:xfrm>
            <a:prstGeom prst="ellipse">
              <a:avLst/>
            </a:prstGeom>
            <a:solidFill>
              <a:srgbClr val="B1985F">
                <a:alpha val="55000"/>
              </a:srgbClr>
            </a:solidFill>
            <a:ln w="130175">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bg1"/>
                </a:solidFill>
              </a:endParaRPr>
            </a:p>
          </p:txBody>
        </p:sp>
        <p:sp>
          <p:nvSpPr>
            <p:cNvPr id="44" name="椭圆 43">
              <a:extLst>
                <a:ext uri="{FF2B5EF4-FFF2-40B4-BE49-F238E27FC236}">
                  <a16:creationId xmlns:a16="http://schemas.microsoft.com/office/drawing/2014/main" id="{6BC58406-FC3F-417F-A6A7-C1DCF726A748}"/>
                </a:ext>
              </a:extLst>
            </p:cNvPr>
            <p:cNvSpPr/>
            <p:nvPr/>
          </p:nvSpPr>
          <p:spPr>
            <a:xfrm>
              <a:off x="7781968" y="4308862"/>
              <a:ext cx="1802744" cy="1843357"/>
            </a:xfrm>
            <a:prstGeom prst="ellipse">
              <a:avLst/>
            </a:prstGeom>
            <a:solidFill>
              <a:srgbClr val="B1985F">
                <a:alpha val="55000"/>
              </a:srgbClr>
            </a:solidFill>
            <a:ln w="130175">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bg1"/>
                </a:solidFill>
              </a:endParaRPr>
            </a:p>
          </p:txBody>
        </p:sp>
        <p:sp>
          <p:nvSpPr>
            <p:cNvPr id="49" name="任意多边形: 形状 48">
              <a:extLst>
                <a:ext uri="{FF2B5EF4-FFF2-40B4-BE49-F238E27FC236}">
                  <a16:creationId xmlns:a16="http://schemas.microsoft.com/office/drawing/2014/main" id="{15AFD2CB-38D1-4608-B5BB-84483E2EBCFC}"/>
                </a:ext>
              </a:extLst>
            </p:cNvPr>
            <p:cNvSpPr/>
            <p:nvPr/>
          </p:nvSpPr>
          <p:spPr>
            <a:xfrm>
              <a:off x="7029236" y="4907374"/>
              <a:ext cx="391161" cy="646331"/>
            </a:xfrm>
            <a:custGeom>
              <a:avLst/>
              <a:gdLst>
                <a:gd name="connsiteX0" fmla="*/ 0 w 441487"/>
                <a:gd name="connsiteY0" fmla="*/ 103291 h 516457"/>
                <a:gd name="connsiteX1" fmla="*/ 220744 w 441487"/>
                <a:gd name="connsiteY1" fmla="*/ 103291 h 516457"/>
                <a:gd name="connsiteX2" fmla="*/ 220744 w 441487"/>
                <a:gd name="connsiteY2" fmla="*/ 0 h 516457"/>
                <a:gd name="connsiteX3" fmla="*/ 441487 w 441487"/>
                <a:gd name="connsiteY3" fmla="*/ 258229 h 516457"/>
                <a:gd name="connsiteX4" fmla="*/ 220744 w 441487"/>
                <a:gd name="connsiteY4" fmla="*/ 516457 h 516457"/>
                <a:gd name="connsiteX5" fmla="*/ 220744 w 441487"/>
                <a:gd name="connsiteY5" fmla="*/ 413166 h 516457"/>
                <a:gd name="connsiteX6" fmla="*/ 0 w 441487"/>
                <a:gd name="connsiteY6" fmla="*/ 413166 h 516457"/>
                <a:gd name="connsiteX7" fmla="*/ 0 w 441487"/>
                <a:gd name="connsiteY7" fmla="*/ 103291 h 5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487" h="516457">
                  <a:moveTo>
                    <a:pt x="0" y="103291"/>
                  </a:moveTo>
                  <a:lnTo>
                    <a:pt x="220744" y="103291"/>
                  </a:lnTo>
                  <a:lnTo>
                    <a:pt x="220744" y="0"/>
                  </a:lnTo>
                  <a:lnTo>
                    <a:pt x="441487" y="258229"/>
                  </a:lnTo>
                  <a:lnTo>
                    <a:pt x="220744" y="516457"/>
                  </a:lnTo>
                  <a:lnTo>
                    <a:pt x="220744" y="413166"/>
                  </a:lnTo>
                  <a:lnTo>
                    <a:pt x="0" y="413166"/>
                  </a:lnTo>
                  <a:lnTo>
                    <a:pt x="0" y="103291"/>
                  </a:lnTo>
                  <a:close/>
                </a:path>
              </a:pathLst>
            </a:custGeom>
            <a:solidFill>
              <a:schemeClr val="bg1">
                <a:alpha val="50000"/>
              </a:schemeClr>
            </a:solidFill>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txBody>
            <a:bodyPr spcFirstLastPara="0" vert="horz" wrap="square" lIns="0" tIns="103291" rIns="132446" bIns="103291" numCol="1" spcCol="1270" anchor="ctr" anchorCtr="0">
              <a:noAutofit/>
            </a:bodyPr>
            <a:lstStyle/>
            <a:p>
              <a:pPr marL="0" lvl="0" indent="0" algn="ctr" defTabSz="1022350">
                <a:lnSpc>
                  <a:spcPct val="90000"/>
                </a:lnSpc>
                <a:spcBef>
                  <a:spcPct val="0"/>
                </a:spcBef>
                <a:spcAft>
                  <a:spcPct val="35000"/>
                </a:spcAft>
                <a:buNone/>
              </a:pPr>
              <a:endParaRPr lang="zh-CN" altLang="en-US" sz="2300" kern="1200"/>
            </a:p>
          </p:txBody>
        </p:sp>
      </p:grpSp>
      <p:sp>
        <p:nvSpPr>
          <p:cNvPr id="13" name="矩形 12">
            <a:extLst>
              <a:ext uri="{FF2B5EF4-FFF2-40B4-BE49-F238E27FC236}">
                <a16:creationId xmlns:a16="http://schemas.microsoft.com/office/drawing/2014/main" id="{AA5371A1-EB3A-41E8-AACF-625B3923F5E8}"/>
              </a:ext>
            </a:extLst>
          </p:cNvPr>
          <p:cNvSpPr/>
          <p:nvPr/>
        </p:nvSpPr>
        <p:spPr>
          <a:xfrm>
            <a:off x="2619034" y="2500641"/>
            <a:ext cx="1005183" cy="1015663"/>
          </a:xfrm>
          <a:prstGeom prst="rect">
            <a:avLst/>
          </a:prstGeom>
        </p:spPr>
        <p:txBody>
          <a:bodyPr wrap="square">
            <a:spAutoFit/>
          </a:bodyPr>
          <a:lstStyle/>
          <a:p>
            <a:pPr lvl="0" algn="dist" defTabSz="1511300">
              <a:spcBef>
                <a:spcPct val="0"/>
              </a:spcBef>
              <a:spcAft>
                <a:spcPct val="35000"/>
              </a:spcAft>
            </a:pPr>
            <a:r>
              <a:rPr lang="zh-CN" altLang="en-US" sz="3000" dirty="0">
                <a:solidFill>
                  <a:schemeClr val="bg1"/>
                </a:solidFill>
              </a:rPr>
              <a:t>中央银行</a:t>
            </a:r>
          </a:p>
        </p:txBody>
      </p:sp>
      <p:sp>
        <p:nvSpPr>
          <p:cNvPr id="51" name="矩形 50">
            <a:extLst>
              <a:ext uri="{FF2B5EF4-FFF2-40B4-BE49-F238E27FC236}">
                <a16:creationId xmlns:a16="http://schemas.microsoft.com/office/drawing/2014/main" id="{A7FCB978-0FB2-46CC-AA2D-22589A64C582}"/>
              </a:ext>
            </a:extLst>
          </p:cNvPr>
          <p:cNvSpPr/>
          <p:nvPr/>
        </p:nvSpPr>
        <p:spPr>
          <a:xfrm>
            <a:off x="5592780" y="2500641"/>
            <a:ext cx="1005183" cy="1015663"/>
          </a:xfrm>
          <a:prstGeom prst="rect">
            <a:avLst/>
          </a:prstGeom>
        </p:spPr>
        <p:txBody>
          <a:bodyPr wrap="square">
            <a:spAutoFit/>
          </a:bodyPr>
          <a:lstStyle/>
          <a:p>
            <a:pPr lvl="0" algn="dist" defTabSz="1511300">
              <a:spcBef>
                <a:spcPct val="0"/>
              </a:spcBef>
              <a:spcAft>
                <a:spcPct val="35000"/>
              </a:spcAft>
            </a:pPr>
            <a:r>
              <a:rPr lang="zh-CN" altLang="en-US" sz="3000" dirty="0">
                <a:solidFill>
                  <a:schemeClr val="bg1"/>
                </a:solidFill>
              </a:rPr>
              <a:t>商业银行</a:t>
            </a:r>
          </a:p>
        </p:txBody>
      </p:sp>
      <p:sp>
        <p:nvSpPr>
          <p:cNvPr id="52" name="矩形 51">
            <a:extLst>
              <a:ext uri="{FF2B5EF4-FFF2-40B4-BE49-F238E27FC236}">
                <a16:creationId xmlns:a16="http://schemas.microsoft.com/office/drawing/2014/main" id="{12516C11-23AF-4317-AE68-038944DC9A95}"/>
              </a:ext>
            </a:extLst>
          </p:cNvPr>
          <p:cNvSpPr/>
          <p:nvPr/>
        </p:nvSpPr>
        <p:spPr>
          <a:xfrm>
            <a:off x="8564402" y="2500641"/>
            <a:ext cx="1005183" cy="1015663"/>
          </a:xfrm>
          <a:prstGeom prst="rect">
            <a:avLst/>
          </a:prstGeom>
        </p:spPr>
        <p:txBody>
          <a:bodyPr wrap="square">
            <a:spAutoFit/>
          </a:bodyPr>
          <a:lstStyle/>
          <a:p>
            <a:pPr lvl="0" algn="dist" defTabSz="1511300">
              <a:spcBef>
                <a:spcPct val="0"/>
              </a:spcBef>
              <a:spcAft>
                <a:spcPct val="35000"/>
              </a:spcAft>
            </a:pPr>
            <a:r>
              <a:rPr lang="zh-CN" altLang="en-US" sz="3000" dirty="0">
                <a:solidFill>
                  <a:schemeClr val="bg1"/>
                </a:solidFill>
              </a:rPr>
              <a:t>千家万户</a:t>
            </a:r>
          </a:p>
        </p:txBody>
      </p:sp>
      <p:sp>
        <p:nvSpPr>
          <p:cNvPr id="4" name="矩形: 圆角 3"/>
          <p:cNvSpPr/>
          <p:nvPr/>
        </p:nvSpPr>
        <p:spPr bwMode="auto">
          <a:xfrm>
            <a:off x="3225800" y="4343998"/>
            <a:ext cx="2781300" cy="1245829"/>
          </a:xfrm>
          <a:prstGeom prst="roundRect">
            <a:avLst/>
          </a:prstGeom>
          <a:noFill/>
          <a:ln w="28575">
            <a:solidFill>
              <a:schemeClr val="bg1">
                <a:lumMod val="85000"/>
              </a:schemeClr>
            </a:solidFill>
            <a:prstDash val="dash"/>
          </a:ln>
          <a:extLst/>
        </p:spPr>
        <p:txBody>
          <a:bodyPr rtlCol="0" anchor="ctr">
            <a:spAutoFit/>
          </a:bodyPr>
          <a:lstStyle/>
          <a:p>
            <a:pPr algn="l" eaLnBrk="1" hangingPunct="1">
              <a:spcBef>
                <a:spcPct val="0"/>
              </a:spcBef>
              <a:buFontTx/>
              <a:buNone/>
            </a:pPr>
            <a:endParaRPr lang="zh-CN" altLang="en-US" sz="1800" dirty="0">
              <a:latin typeface="方正黑体简体" panose="02010601030101010101" pitchFamily="2" charset="-122"/>
              <a:ea typeface="方正黑体简体" panose="02010601030101010101" pitchFamily="2" charset="-122"/>
              <a:cs typeface="Times New Roman" panose="02020603050405020304" pitchFamily="18" charset="0"/>
            </a:endParaRPr>
          </a:p>
        </p:txBody>
      </p:sp>
      <p:grpSp>
        <p:nvGrpSpPr>
          <p:cNvPr id="7" name="组合 6"/>
          <p:cNvGrpSpPr/>
          <p:nvPr/>
        </p:nvGrpSpPr>
        <p:grpSpPr>
          <a:xfrm>
            <a:off x="4511784" y="3267310"/>
            <a:ext cx="150505" cy="1028950"/>
            <a:chOff x="4511784" y="3267310"/>
            <a:chExt cx="150505" cy="1028950"/>
          </a:xfrm>
        </p:grpSpPr>
        <p:cxnSp>
          <p:nvCxnSpPr>
            <p:cNvPr id="54" name="直接连接符 53">
              <a:extLst>
                <a:ext uri="{FF2B5EF4-FFF2-40B4-BE49-F238E27FC236}">
                  <a16:creationId xmlns:a16="http://schemas.microsoft.com/office/drawing/2014/main" id="{89E795B0-CB42-4DE7-AF81-C85C7174D574}"/>
                </a:ext>
              </a:extLst>
            </p:cNvPr>
            <p:cNvCxnSpPr>
              <a:cxnSpLocks/>
              <a:stCxn id="6" idx="5"/>
            </p:cNvCxnSpPr>
            <p:nvPr/>
          </p:nvCxnSpPr>
          <p:spPr>
            <a:xfrm>
              <a:off x="4582274" y="3267310"/>
              <a:ext cx="807" cy="949090"/>
            </a:xfrm>
            <a:prstGeom prst="line">
              <a:avLst/>
            </a:prstGeom>
            <a:ln w="19050">
              <a:solidFill>
                <a:schemeClr val="accent3">
                  <a:alpha val="54000"/>
                </a:schemeClr>
              </a:solidFill>
              <a:tailEnd type="ova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bwMode="auto">
            <a:xfrm>
              <a:off x="4511784" y="4145755"/>
              <a:ext cx="150505" cy="150505"/>
            </a:xfrm>
            <a:prstGeom prst="ellipse">
              <a:avLst/>
            </a:prstGeom>
            <a:solidFill>
              <a:schemeClr val="bg1">
                <a:lumMod val="95000"/>
                <a:alpha val="54000"/>
              </a:schemeClr>
            </a:solidFill>
            <a:ln>
              <a:noFill/>
            </a:ln>
            <a:extLst/>
          </p:spPr>
          <p:txBody>
            <a:bodyPr rtlCol="0" anchor="ctr">
              <a:spAutoFit/>
            </a:bodyPr>
            <a:lstStyle/>
            <a:p>
              <a:pPr algn="l" eaLnBrk="1" hangingPunct="1">
                <a:spcBef>
                  <a:spcPct val="0"/>
                </a:spcBef>
                <a:buFontTx/>
                <a:buNone/>
              </a:pPr>
              <a:endParaRPr lang="zh-CN" altLang="en-US" sz="1800" dirty="0">
                <a:latin typeface="方正黑体简体" panose="02010601030101010101" pitchFamily="2" charset="-122"/>
                <a:ea typeface="方正黑体简体" panose="02010601030101010101" pitchFamily="2" charset="-122"/>
                <a:cs typeface="Times New Roman" panose="02020603050405020304" pitchFamily="18" charset="0"/>
              </a:endParaRPr>
            </a:p>
          </p:txBody>
        </p:sp>
      </p:grpSp>
      <p:grpSp>
        <p:nvGrpSpPr>
          <p:cNvPr id="26" name="组合 25"/>
          <p:cNvGrpSpPr/>
          <p:nvPr/>
        </p:nvGrpSpPr>
        <p:grpSpPr>
          <a:xfrm>
            <a:off x="7542570" y="3216163"/>
            <a:ext cx="150505" cy="1028950"/>
            <a:chOff x="4511784" y="3267310"/>
            <a:chExt cx="150505" cy="1028950"/>
          </a:xfrm>
        </p:grpSpPr>
        <p:cxnSp>
          <p:nvCxnSpPr>
            <p:cNvPr id="27" name="直接连接符 26">
              <a:extLst/>
            </p:cNvPr>
            <p:cNvCxnSpPr>
              <a:cxnSpLocks/>
            </p:cNvCxnSpPr>
            <p:nvPr/>
          </p:nvCxnSpPr>
          <p:spPr>
            <a:xfrm>
              <a:off x="4582274" y="3267310"/>
              <a:ext cx="807" cy="949090"/>
            </a:xfrm>
            <a:prstGeom prst="line">
              <a:avLst/>
            </a:prstGeom>
            <a:ln w="19050">
              <a:solidFill>
                <a:schemeClr val="accent3">
                  <a:alpha val="54000"/>
                </a:schemeClr>
              </a:solidFill>
              <a:tailEnd type="ova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bwMode="auto">
            <a:xfrm>
              <a:off x="4511784" y="4145755"/>
              <a:ext cx="150505" cy="150505"/>
            </a:xfrm>
            <a:prstGeom prst="ellipse">
              <a:avLst/>
            </a:prstGeom>
            <a:solidFill>
              <a:schemeClr val="bg1">
                <a:lumMod val="95000"/>
                <a:alpha val="54000"/>
              </a:schemeClr>
            </a:solidFill>
            <a:ln>
              <a:noFill/>
            </a:ln>
            <a:extLst/>
          </p:spPr>
          <p:txBody>
            <a:bodyPr rtlCol="0" anchor="ctr">
              <a:spAutoFit/>
            </a:bodyPr>
            <a:lstStyle/>
            <a:p>
              <a:pPr algn="l" eaLnBrk="1" hangingPunct="1">
                <a:spcBef>
                  <a:spcPct val="0"/>
                </a:spcBef>
                <a:buFontTx/>
                <a:buNone/>
              </a:pPr>
              <a:endParaRPr lang="zh-CN" altLang="en-US" sz="1800" dirty="0">
                <a:latin typeface="方正黑体简体" panose="02010601030101010101" pitchFamily="2" charset="-122"/>
                <a:ea typeface="方正黑体简体" panose="02010601030101010101" pitchFamily="2" charset="-122"/>
                <a:cs typeface="Times New Roman" panose="02020603050405020304" pitchFamily="18" charset="0"/>
              </a:endParaRPr>
            </a:p>
          </p:txBody>
        </p:sp>
      </p:grpSp>
    </p:spTree>
    <p:extLst>
      <p:ext uri="{BB962C8B-B14F-4D97-AF65-F5344CB8AC3E}">
        <p14:creationId xmlns:p14="http://schemas.microsoft.com/office/powerpoint/2010/main" val="3130402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9056" t="12961" b="13921"/>
          <a:stretch/>
        </p:blipFill>
        <p:spPr>
          <a:xfrm flipH="1">
            <a:off x="0" y="0"/>
            <a:ext cx="12192000" cy="6858000"/>
          </a:xfrm>
          <a:prstGeom prst="rect">
            <a:avLst/>
          </a:prstGeom>
        </p:spPr>
      </p:pic>
      <p:sp>
        <p:nvSpPr>
          <p:cNvPr id="23" name="矩形 22">
            <a:extLst/>
          </p:cNvPr>
          <p:cNvSpPr/>
          <p:nvPr/>
        </p:nvSpPr>
        <p:spPr>
          <a:xfrm>
            <a:off x="0" y="-24393"/>
            <a:ext cx="15062120" cy="6882393"/>
          </a:xfrm>
          <a:prstGeom prst="rect">
            <a:avLst/>
          </a:prstGeom>
          <a:gradFill flip="none" rotWithShape="1">
            <a:gsLst>
              <a:gs pos="0">
                <a:schemeClr val="tx1">
                  <a:alpha val="9000"/>
                </a:schemeClr>
              </a:gs>
              <a:gs pos="52000">
                <a:schemeClr val="tx1">
                  <a:lumMod val="95000"/>
                  <a:lumOff val="5000"/>
                  <a:alpha val="99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6" name="文本框 2">
            <a:extLst>
              <a:ext uri="{FF2B5EF4-FFF2-40B4-BE49-F238E27FC236}">
                <a16:creationId xmlns:a16="http://schemas.microsoft.com/office/drawing/2014/main" id="{F0716089-B668-42AE-AE44-4BA151D2A12A}"/>
              </a:ext>
            </a:extLst>
          </p:cNvPr>
          <p:cNvSpPr txBox="1">
            <a:spLocks noChangeArrowheads="1"/>
          </p:cNvSpPr>
          <p:nvPr/>
        </p:nvSpPr>
        <p:spPr bwMode="auto">
          <a:xfrm>
            <a:off x="553085" y="360363"/>
            <a:ext cx="83078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kumimoji="1" lang="zh-CN" altLang="en-US" sz="2000" b="1" dirty="0">
                <a:solidFill>
                  <a:schemeClr val="bg1"/>
                </a:solidFill>
                <a:latin typeface="+mn-lt"/>
                <a:ea typeface="+mn-ea"/>
                <a:cs typeface="+mn-ea"/>
              </a:rPr>
              <a:t>第</a:t>
            </a:r>
            <a:r>
              <a:rPr kumimoji="1" lang="en-US" altLang="zh-CN" sz="2000" b="1" dirty="0">
                <a:solidFill>
                  <a:schemeClr val="bg1"/>
                </a:solidFill>
                <a:latin typeface="+mn-lt"/>
                <a:ea typeface="+mn-ea"/>
                <a:cs typeface="+mn-ea"/>
              </a:rPr>
              <a:t>2</a:t>
            </a:r>
            <a:r>
              <a:rPr kumimoji="1" lang="zh-CN" altLang="en-US" sz="2000" b="1" dirty="0">
                <a:solidFill>
                  <a:schemeClr val="bg1"/>
                </a:solidFill>
                <a:latin typeface="+mn-lt"/>
                <a:ea typeface="+mn-ea"/>
                <a:cs typeface="+mn-ea"/>
              </a:rPr>
              <a:t>课  存款准备金：央行降准会影响你的钱包吗？</a:t>
            </a:r>
          </a:p>
        </p:txBody>
      </p:sp>
      <p:sp>
        <p:nvSpPr>
          <p:cNvPr id="47" name="文本框 10">
            <a:extLst>
              <a:ext uri="{FF2B5EF4-FFF2-40B4-BE49-F238E27FC236}">
                <a16:creationId xmlns:a16="http://schemas.microsoft.com/office/drawing/2014/main" id="{103B412B-B5E7-4F99-B633-08D3EF440972}"/>
              </a:ext>
            </a:extLst>
          </p:cNvPr>
          <p:cNvSpPr txBox="1">
            <a:spLocks noChangeArrowheads="1"/>
          </p:cNvSpPr>
          <p:nvPr/>
        </p:nvSpPr>
        <p:spPr bwMode="auto">
          <a:xfrm>
            <a:off x="1699554" y="1032442"/>
            <a:ext cx="94128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solidFill>
                  <a:srgbClr val="B1985F"/>
                </a:solidFill>
                <a:latin typeface="+mn-lt"/>
                <a:ea typeface="+mn-ea"/>
                <a:cs typeface="+mn-ea"/>
              </a:rPr>
              <a:t>银行体系能够用</a:t>
            </a:r>
            <a:r>
              <a:rPr lang="en-US" altLang="zh-CN" sz="2400" b="1" dirty="0">
                <a:solidFill>
                  <a:srgbClr val="B1985F"/>
                </a:solidFill>
                <a:latin typeface="+mn-lt"/>
                <a:ea typeface="+mn-ea"/>
                <a:cs typeface="+mn-ea"/>
              </a:rPr>
              <a:t>100</a:t>
            </a:r>
            <a:r>
              <a:rPr lang="zh-CN" altLang="en-US" sz="2400" b="1" dirty="0">
                <a:solidFill>
                  <a:srgbClr val="B1985F"/>
                </a:solidFill>
                <a:latin typeface="+mn-lt"/>
                <a:ea typeface="+mn-ea"/>
                <a:cs typeface="+mn-ea"/>
              </a:rPr>
              <a:t>美元基础货币创造出</a:t>
            </a:r>
            <a:r>
              <a:rPr lang="en-US" altLang="zh-CN" sz="2400" b="1" dirty="0">
                <a:solidFill>
                  <a:srgbClr val="B1985F"/>
                </a:solidFill>
                <a:latin typeface="+mn-lt"/>
                <a:ea typeface="+mn-ea"/>
                <a:cs typeface="+mn-ea"/>
              </a:rPr>
              <a:t>1000</a:t>
            </a:r>
            <a:r>
              <a:rPr lang="zh-CN" altLang="en-US" sz="2400" b="1" dirty="0">
                <a:solidFill>
                  <a:srgbClr val="B1985F"/>
                </a:solidFill>
                <a:latin typeface="+mn-lt"/>
                <a:ea typeface="+mn-ea"/>
                <a:cs typeface="+mn-ea"/>
              </a:rPr>
              <a:t>美元广义货币！</a:t>
            </a:r>
          </a:p>
        </p:txBody>
      </p:sp>
      <p:sp>
        <p:nvSpPr>
          <p:cNvPr id="48" name="矩形: 圆角 47">
            <a:extLst>
              <a:ext uri="{FF2B5EF4-FFF2-40B4-BE49-F238E27FC236}">
                <a16:creationId xmlns:a16="http://schemas.microsoft.com/office/drawing/2014/main" id="{54A49FC3-586F-434F-9B1C-0D13D421A108}"/>
              </a:ext>
            </a:extLst>
          </p:cNvPr>
          <p:cNvSpPr/>
          <p:nvPr/>
        </p:nvSpPr>
        <p:spPr bwMode="auto">
          <a:xfrm>
            <a:off x="658287" y="1097509"/>
            <a:ext cx="869682" cy="331054"/>
          </a:xfrm>
          <a:prstGeom prst="round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rtlCol="0" anchor="ctr">
            <a:noAutofit/>
          </a:bodyPr>
          <a:lstStyle/>
          <a:p>
            <a:pPr algn="ctr" eaLnBrk="1" hangingPunct="1">
              <a:spcBef>
                <a:spcPct val="0"/>
              </a:spcBef>
              <a:buFontTx/>
              <a:buNone/>
            </a:pPr>
            <a:r>
              <a:rPr lang="zh-CN" altLang="en-US" sz="2000" dirty="0">
                <a:solidFill>
                  <a:schemeClr val="bg1"/>
                </a:solidFill>
                <a:cs typeface="+mn-ea"/>
                <a:sym typeface="+mn-lt"/>
              </a:rPr>
              <a:t>要点</a:t>
            </a:r>
            <a:r>
              <a:rPr lang="en-US" altLang="zh-CN" sz="2000" dirty="0">
                <a:solidFill>
                  <a:schemeClr val="bg1"/>
                </a:solidFill>
                <a:cs typeface="+mn-ea"/>
                <a:sym typeface="+mn-lt"/>
              </a:rPr>
              <a:t>2</a:t>
            </a:r>
            <a:endParaRPr lang="zh-CN" altLang="en-US" sz="2000" dirty="0">
              <a:solidFill>
                <a:schemeClr val="bg1"/>
              </a:solidFill>
              <a:cs typeface="+mn-ea"/>
              <a:sym typeface="+mn-lt"/>
            </a:endParaRPr>
          </a:p>
        </p:txBody>
      </p:sp>
      <p:sp>
        <p:nvSpPr>
          <p:cNvPr id="7" name="矩形 6"/>
          <p:cNvSpPr/>
          <p:nvPr/>
        </p:nvSpPr>
        <p:spPr bwMode="auto">
          <a:xfrm>
            <a:off x="-339261" y="5405746"/>
            <a:ext cx="17408320" cy="3717382"/>
          </a:xfrm>
          <a:prstGeom prst="rect">
            <a:avLst/>
          </a:prstGeom>
          <a:solidFill>
            <a:srgbClr val="B1985F">
              <a:alpha val="64000"/>
            </a:srgbClr>
          </a:solidFill>
          <a:ln>
            <a:noFill/>
          </a:ln>
          <a:extLst/>
        </p:spPr>
        <p:txBody>
          <a:bodyPr rtlCol="0" anchor="ctr">
            <a:noAutofit/>
          </a:bodyPr>
          <a:lstStyle/>
          <a:p>
            <a:pPr algn="l" eaLnBrk="1" hangingPunct="1">
              <a:spcBef>
                <a:spcPct val="0"/>
              </a:spcBef>
              <a:buFontTx/>
              <a:buNone/>
            </a:pPr>
            <a:endParaRPr lang="zh-CN" altLang="en-US" sz="1800" dirty="0">
              <a:latin typeface="方正黑体简体" panose="02010601030101010101" pitchFamily="2" charset="-122"/>
              <a:ea typeface="方正黑体简体" panose="02010601030101010101" pitchFamily="2" charset="-122"/>
              <a:cs typeface="Times New Roman" panose="02020603050405020304" pitchFamily="18" charset="0"/>
            </a:endParaRPr>
          </a:p>
        </p:txBody>
      </p:sp>
      <p:sp>
        <p:nvSpPr>
          <p:cNvPr id="20" name="圆角矩形 32">
            <a:extLst>
              <a:ext uri="{FF2B5EF4-FFF2-40B4-BE49-F238E27FC236}">
                <a16:creationId xmlns:a16="http://schemas.microsoft.com/office/drawing/2014/main" id="{1811944F-8467-49E2-8F55-619F319BDF7A}"/>
              </a:ext>
            </a:extLst>
          </p:cNvPr>
          <p:cNvSpPr/>
          <p:nvPr/>
        </p:nvSpPr>
        <p:spPr>
          <a:xfrm>
            <a:off x="6818441" y="5791582"/>
            <a:ext cx="7515250" cy="436419"/>
          </a:xfrm>
          <a:prstGeom prst="roundRect">
            <a:avLst/>
          </a:prstGeom>
          <a:no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000" dirty="0">
                <a:solidFill>
                  <a:schemeClr val="bg1"/>
                </a:solidFill>
                <a:latin typeface="宋体" panose="02010600030101010101" pitchFamily="2" charset="-122"/>
                <a:ea typeface="宋体" panose="02010600030101010101" pitchFamily="2" charset="-122"/>
              </a:rPr>
              <a:t>如果存款准备金率变成</a:t>
            </a:r>
            <a:r>
              <a:rPr lang="en-US" altLang="zh-CN" sz="2000" dirty="0">
                <a:solidFill>
                  <a:schemeClr val="bg1"/>
                </a:solidFill>
                <a:latin typeface="宋体" panose="02010600030101010101" pitchFamily="2" charset="-122"/>
                <a:ea typeface="宋体" panose="02010600030101010101" pitchFamily="2" charset="-122"/>
              </a:rPr>
              <a:t>20%</a:t>
            </a:r>
            <a:r>
              <a:rPr lang="zh-CN" altLang="en-US" sz="2000" dirty="0">
                <a:solidFill>
                  <a:schemeClr val="bg1"/>
                </a:solidFill>
                <a:latin typeface="宋体" panose="02010600030101010101" pitchFamily="2" charset="-122"/>
                <a:ea typeface="宋体" panose="02010600030101010101" pitchFamily="2" charset="-122"/>
              </a:rPr>
              <a:t>呢？如果变成</a:t>
            </a:r>
            <a:r>
              <a:rPr lang="en-US" altLang="zh-CN" sz="2000" dirty="0">
                <a:solidFill>
                  <a:schemeClr val="bg1"/>
                </a:solidFill>
                <a:latin typeface="宋体" panose="02010600030101010101" pitchFamily="2" charset="-122"/>
                <a:ea typeface="宋体" panose="02010600030101010101" pitchFamily="2" charset="-122"/>
              </a:rPr>
              <a:t>5%</a:t>
            </a:r>
            <a:r>
              <a:rPr lang="zh-CN" altLang="en-US" sz="2000" dirty="0">
                <a:solidFill>
                  <a:schemeClr val="bg1"/>
                </a:solidFill>
                <a:latin typeface="宋体" panose="02010600030101010101" pitchFamily="2" charset="-122"/>
                <a:ea typeface="宋体" panose="02010600030101010101" pitchFamily="2" charset="-122"/>
              </a:rPr>
              <a:t>呢？</a:t>
            </a:r>
          </a:p>
        </p:txBody>
      </p:sp>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backgroundRemoval t="10000" b="97000" l="10000" r="90000">
                        <a14:foregroundMark x1="48083" y1="50333" x2="56250" y2="84222"/>
                        <a14:foregroundMark x1="55167" y1="58667" x2="64333" y2="85333"/>
                        <a14:foregroundMark x1="63917" y1="47444" x2="68750" y2="70889"/>
                        <a14:foregroundMark x1="66000" y1="51667" x2="72917" y2="71889"/>
                        <a14:foregroundMark x1="69583" y1="58556" x2="74750" y2="76111"/>
                        <a14:foregroundMark x1="70583" y1="60778" x2="75583" y2="75333"/>
                        <a14:foregroundMark x1="66083" y1="43889" x2="75000" y2="89667"/>
                        <a14:foregroundMark x1="52750" y1="70333" x2="46250" y2="90889"/>
                        <a14:foregroundMark x1="53750" y1="74778" x2="53083" y2="93333"/>
                        <a14:foregroundMark x1="52500" y1="79778" x2="59833" y2="93667"/>
                        <a14:foregroundMark x1="69417" y1="74667" x2="76917" y2="86667"/>
                        <a14:foregroundMark x1="48167" y1="90889" x2="57917" y2="97000"/>
                      </a14:backgroundRemoval>
                    </a14:imgEffect>
                  </a14:imgLayer>
                </a14:imgProps>
              </a:ext>
              <a:ext uri="{28A0092B-C50C-407E-A947-70E740481C1C}">
                <a14:useLocalDpi xmlns:a14="http://schemas.microsoft.com/office/drawing/2010/main" val="0"/>
              </a:ext>
            </a:extLst>
          </a:blip>
          <a:stretch>
            <a:fillRect/>
          </a:stretch>
        </p:blipFill>
        <p:spPr>
          <a:xfrm>
            <a:off x="4354223" y="4515396"/>
            <a:ext cx="3155996" cy="2366997"/>
          </a:xfrm>
          <a:prstGeom prst="rect">
            <a:avLst/>
          </a:prstGeom>
        </p:spPr>
      </p:pic>
      <p:grpSp>
        <p:nvGrpSpPr>
          <p:cNvPr id="17" name="组合 16">
            <a:extLst>
              <a:ext uri="{FF2B5EF4-FFF2-40B4-BE49-F238E27FC236}">
                <a16:creationId xmlns:a16="http://schemas.microsoft.com/office/drawing/2014/main" id="{DA4AD0EA-432A-465E-8BFE-1E8DD5CCC3C3}"/>
              </a:ext>
            </a:extLst>
          </p:cNvPr>
          <p:cNvGrpSpPr/>
          <p:nvPr/>
        </p:nvGrpSpPr>
        <p:grpSpPr>
          <a:xfrm>
            <a:off x="7161576" y="1882660"/>
            <a:ext cx="2416055" cy="2288082"/>
            <a:chOff x="7277785" y="1678111"/>
            <a:chExt cx="2416055" cy="2288082"/>
          </a:xfrm>
        </p:grpSpPr>
        <p:sp>
          <p:nvSpPr>
            <p:cNvPr id="31" name="椭圆 30">
              <a:extLst/>
            </p:cNvPr>
            <p:cNvSpPr/>
            <p:nvPr/>
          </p:nvSpPr>
          <p:spPr>
            <a:xfrm>
              <a:off x="7426408" y="1678111"/>
              <a:ext cx="2237671" cy="2288082"/>
            </a:xfrm>
            <a:prstGeom prst="ellipse">
              <a:avLst/>
            </a:prstGeom>
            <a:solidFill>
              <a:srgbClr val="B1985F">
                <a:alpha val="63000"/>
              </a:srgbClr>
            </a:solidFill>
            <a:ln w="130175">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bg1"/>
                </a:solidFill>
              </a:endParaRPr>
            </a:p>
          </p:txBody>
        </p:sp>
        <p:grpSp>
          <p:nvGrpSpPr>
            <p:cNvPr id="5" name="组合 4"/>
            <p:cNvGrpSpPr/>
            <p:nvPr/>
          </p:nvGrpSpPr>
          <p:grpSpPr>
            <a:xfrm>
              <a:off x="7277785" y="2280027"/>
              <a:ext cx="2416055" cy="995835"/>
              <a:chOff x="7889000" y="3018151"/>
              <a:chExt cx="2416055" cy="995835"/>
            </a:xfrm>
          </p:grpSpPr>
          <p:sp>
            <p:nvSpPr>
              <p:cNvPr id="9" name="矩形 8">
                <a:extLst>
                  <a:ext uri="{FF2B5EF4-FFF2-40B4-BE49-F238E27FC236}">
                    <a16:creationId xmlns:a16="http://schemas.microsoft.com/office/drawing/2014/main" id="{C0B2B888-5399-47BF-84FD-54589C721C04}"/>
                  </a:ext>
                </a:extLst>
              </p:cNvPr>
              <p:cNvSpPr/>
              <p:nvPr/>
            </p:nvSpPr>
            <p:spPr>
              <a:xfrm>
                <a:off x="7889000" y="3383044"/>
                <a:ext cx="2416055" cy="630942"/>
              </a:xfrm>
              <a:prstGeom prst="rect">
                <a:avLst/>
              </a:prstGeom>
            </p:spPr>
            <p:txBody>
              <a:bodyPr wrap="square">
                <a:spAutoFit/>
              </a:bodyPr>
              <a:lstStyle/>
              <a:p>
                <a:pPr algn="ctr"/>
                <a:r>
                  <a:rPr lang="en-US" altLang="zh-CN" sz="3500" b="1" dirty="0">
                    <a:solidFill>
                      <a:schemeClr val="bg1"/>
                    </a:solidFill>
                    <a:latin typeface="+mn-ea"/>
                  </a:rPr>
                  <a:t>1000</a:t>
                </a:r>
                <a:r>
                  <a:rPr lang="zh-CN" altLang="en-US" sz="3500" b="1" dirty="0">
                    <a:solidFill>
                      <a:schemeClr val="bg1"/>
                    </a:solidFill>
                    <a:latin typeface="+mn-ea"/>
                  </a:rPr>
                  <a:t>美元</a:t>
                </a:r>
                <a:endParaRPr lang="en-US" sz="3500" b="1" dirty="0">
                  <a:solidFill>
                    <a:schemeClr val="bg1"/>
                  </a:solidFill>
                  <a:latin typeface="+mn-ea"/>
                </a:endParaRPr>
              </a:p>
            </p:txBody>
          </p:sp>
          <p:sp>
            <p:nvSpPr>
              <p:cNvPr id="16" name="矩形 15">
                <a:extLst>
                  <a:ext uri="{FF2B5EF4-FFF2-40B4-BE49-F238E27FC236}">
                    <a16:creationId xmlns:a16="http://schemas.microsoft.com/office/drawing/2014/main" id="{F6E0C39B-DF0B-4746-B615-79AA3A982B35}"/>
                  </a:ext>
                </a:extLst>
              </p:cNvPr>
              <p:cNvSpPr/>
              <p:nvPr/>
            </p:nvSpPr>
            <p:spPr>
              <a:xfrm>
                <a:off x="7973466" y="3018151"/>
                <a:ext cx="2247125" cy="400110"/>
              </a:xfrm>
              <a:prstGeom prst="rect">
                <a:avLst/>
              </a:prstGeom>
            </p:spPr>
            <p:txBody>
              <a:bodyPr wrap="square">
                <a:spAutoFit/>
              </a:bodyPr>
              <a:lstStyle/>
              <a:p>
                <a:pPr algn="ctr"/>
                <a:r>
                  <a:rPr lang="zh-CN" altLang="en-US" sz="2000" b="1" dirty="0">
                    <a:solidFill>
                      <a:schemeClr val="bg1">
                        <a:lumMod val="85000"/>
                      </a:schemeClr>
                    </a:solidFill>
                    <a:latin typeface="+mn-ea"/>
                  </a:rPr>
                  <a:t>广义货币</a:t>
                </a:r>
                <a:endParaRPr lang="en-US" sz="2000" b="1" dirty="0">
                  <a:solidFill>
                    <a:schemeClr val="bg1">
                      <a:lumMod val="85000"/>
                    </a:schemeClr>
                  </a:solidFill>
                  <a:latin typeface="+mn-ea"/>
                </a:endParaRPr>
              </a:p>
            </p:txBody>
          </p:sp>
        </p:grpSp>
      </p:grpSp>
      <p:grpSp>
        <p:nvGrpSpPr>
          <p:cNvPr id="14" name="组合 13">
            <a:extLst>
              <a:ext uri="{FF2B5EF4-FFF2-40B4-BE49-F238E27FC236}">
                <a16:creationId xmlns:a16="http://schemas.microsoft.com/office/drawing/2014/main" id="{4DF5A8A9-8610-420D-B074-5DCD42EC25C0}"/>
              </a:ext>
            </a:extLst>
          </p:cNvPr>
          <p:cNvGrpSpPr/>
          <p:nvPr/>
        </p:nvGrpSpPr>
        <p:grpSpPr>
          <a:xfrm>
            <a:off x="3896114" y="2395103"/>
            <a:ext cx="4257280" cy="2028188"/>
            <a:chOff x="3876589" y="2433076"/>
            <a:chExt cx="4257280" cy="2028188"/>
          </a:xfrm>
        </p:grpSpPr>
        <p:sp>
          <p:nvSpPr>
            <p:cNvPr id="12" name="矩形 11">
              <a:extLst>
                <a:ext uri="{FF2B5EF4-FFF2-40B4-BE49-F238E27FC236}">
                  <a16:creationId xmlns:a16="http://schemas.microsoft.com/office/drawing/2014/main" id="{886C95D6-0F50-46EF-8F25-2ED4A9D40C00}"/>
                </a:ext>
              </a:extLst>
            </p:cNvPr>
            <p:cNvSpPr/>
            <p:nvPr/>
          </p:nvSpPr>
          <p:spPr>
            <a:xfrm>
              <a:off x="5331323" y="2433076"/>
              <a:ext cx="2802546" cy="369332"/>
            </a:xfrm>
            <a:prstGeom prst="rect">
              <a:avLst/>
            </a:prstGeom>
          </p:spPr>
          <p:txBody>
            <a:bodyPr wrap="square">
              <a:spAutoFit/>
            </a:bodyPr>
            <a:lstStyle/>
            <a:p>
              <a:r>
                <a:rPr lang="zh-CN" altLang="en-US" kern="0" dirty="0">
                  <a:solidFill>
                    <a:schemeClr val="bg1"/>
                  </a:solidFill>
                  <a:latin typeface="+mn-ea"/>
                </a:rPr>
                <a:t>存款准备金率</a:t>
              </a:r>
              <a:r>
                <a:rPr lang="en-US" altLang="zh-CN" kern="0" dirty="0">
                  <a:solidFill>
                    <a:schemeClr val="bg1"/>
                  </a:solidFill>
                  <a:latin typeface="+mn-ea"/>
                </a:rPr>
                <a:t>10%</a:t>
              </a:r>
              <a:endParaRPr lang="en-US" dirty="0">
                <a:solidFill>
                  <a:schemeClr val="bg1"/>
                </a:solidFill>
                <a:latin typeface="+mn-ea"/>
              </a:endParaRPr>
            </a:p>
          </p:txBody>
        </p:sp>
        <p:sp>
          <p:nvSpPr>
            <p:cNvPr id="18" name="矩形 17">
              <a:extLst>
                <a:ext uri="{FF2B5EF4-FFF2-40B4-BE49-F238E27FC236}">
                  <a16:creationId xmlns:a16="http://schemas.microsoft.com/office/drawing/2014/main" id="{0252AFF7-2295-425E-87F0-2D466725CC11}"/>
                </a:ext>
              </a:extLst>
            </p:cNvPr>
            <p:cNvSpPr/>
            <p:nvPr/>
          </p:nvSpPr>
          <p:spPr>
            <a:xfrm rot="20081910">
              <a:off x="4894954" y="3249404"/>
              <a:ext cx="2247125" cy="461665"/>
            </a:xfrm>
            <a:prstGeom prst="rect">
              <a:avLst/>
            </a:prstGeom>
          </p:spPr>
          <p:txBody>
            <a:bodyPr wrap="square">
              <a:spAutoFit/>
            </a:bodyPr>
            <a:lstStyle/>
            <a:p>
              <a:pPr algn="ctr"/>
              <a:r>
                <a:rPr lang="zh-CN" altLang="en-US" sz="2400" b="1" dirty="0">
                  <a:solidFill>
                    <a:schemeClr val="bg1"/>
                  </a:solidFill>
                  <a:latin typeface="宋体" panose="02010600030101010101" pitchFamily="2" charset="-122"/>
                  <a:ea typeface="宋体" panose="02010600030101010101" pitchFamily="2" charset="-122"/>
                </a:rPr>
                <a:t>银行创造</a:t>
              </a:r>
              <a:endParaRPr lang="en-US" sz="2400" b="1" dirty="0">
                <a:solidFill>
                  <a:schemeClr val="bg1"/>
                </a:solidFill>
                <a:latin typeface="宋体" panose="02010600030101010101" pitchFamily="2" charset="-122"/>
                <a:ea typeface="宋体" panose="02010600030101010101" pitchFamily="2" charset="-122"/>
              </a:endParaRPr>
            </a:p>
          </p:txBody>
        </p:sp>
        <p:sp>
          <p:nvSpPr>
            <p:cNvPr id="22" name="Freeform 11">
              <a:extLst/>
            </p:cNvPr>
            <p:cNvSpPr>
              <a:spLocks/>
            </p:cNvSpPr>
            <p:nvPr/>
          </p:nvSpPr>
          <p:spPr bwMode="auto">
            <a:xfrm rot="207924">
              <a:off x="3876589" y="2623184"/>
              <a:ext cx="3320182" cy="1838080"/>
            </a:xfrm>
            <a:custGeom>
              <a:avLst/>
              <a:gdLst>
                <a:gd name="T0" fmla="*/ 603 w 603"/>
                <a:gd name="T1" fmla="*/ 0 h 366"/>
                <a:gd name="T2" fmla="*/ 353 w 603"/>
                <a:gd name="T3" fmla="*/ 25 h 366"/>
                <a:gd name="T4" fmla="*/ 414 w 603"/>
                <a:gd name="T5" fmla="*/ 68 h 366"/>
                <a:gd name="T6" fmla="*/ 0 w 603"/>
                <a:gd name="T7" fmla="*/ 258 h 366"/>
                <a:gd name="T8" fmla="*/ 506 w 603"/>
                <a:gd name="T9" fmla="*/ 186 h 366"/>
                <a:gd name="T10" fmla="*/ 546 w 603"/>
                <a:gd name="T11" fmla="*/ 252 h 366"/>
                <a:gd name="T12" fmla="*/ 603 w 603"/>
                <a:gd name="T13" fmla="*/ 0 h 366"/>
              </a:gdLst>
              <a:ahLst/>
              <a:cxnLst>
                <a:cxn ang="0">
                  <a:pos x="T0" y="T1"/>
                </a:cxn>
                <a:cxn ang="0">
                  <a:pos x="T2" y="T3"/>
                </a:cxn>
                <a:cxn ang="0">
                  <a:pos x="T4" y="T5"/>
                </a:cxn>
                <a:cxn ang="0">
                  <a:pos x="T6" y="T7"/>
                </a:cxn>
                <a:cxn ang="0">
                  <a:pos x="T8" y="T9"/>
                </a:cxn>
                <a:cxn ang="0">
                  <a:pos x="T10" y="T11"/>
                </a:cxn>
                <a:cxn ang="0">
                  <a:pos x="T12" y="T13"/>
                </a:cxn>
              </a:cxnLst>
              <a:rect l="0" t="0" r="r" b="b"/>
              <a:pathLst>
                <a:path w="603" h="366">
                  <a:moveTo>
                    <a:pt x="603" y="0"/>
                  </a:moveTo>
                  <a:cubicBezTo>
                    <a:pt x="353" y="25"/>
                    <a:pt x="353" y="25"/>
                    <a:pt x="353" y="25"/>
                  </a:cubicBezTo>
                  <a:cubicBezTo>
                    <a:pt x="414" y="68"/>
                    <a:pt x="414" y="68"/>
                    <a:pt x="414" y="68"/>
                  </a:cubicBezTo>
                  <a:cubicBezTo>
                    <a:pt x="414" y="68"/>
                    <a:pt x="234" y="239"/>
                    <a:pt x="0" y="258"/>
                  </a:cubicBezTo>
                  <a:cubicBezTo>
                    <a:pt x="0" y="258"/>
                    <a:pt x="191" y="366"/>
                    <a:pt x="506" y="186"/>
                  </a:cubicBezTo>
                  <a:cubicBezTo>
                    <a:pt x="546" y="252"/>
                    <a:pt x="546" y="252"/>
                    <a:pt x="546" y="252"/>
                  </a:cubicBezTo>
                  <a:lnTo>
                    <a:pt x="603" y="0"/>
                  </a:lnTo>
                  <a:close/>
                </a:path>
              </a:pathLst>
            </a:custGeom>
            <a:gradFill flip="none" rotWithShape="1">
              <a:gsLst>
                <a:gs pos="0">
                  <a:schemeClr val="bg1">
                    <a:lumMod val="50000"/>
                    <a:alpha val="74000"/>
                  </a:schemeClr>
                </a:gs>
                <a:gs pos="100000">
                  <a:schemeClr val="bg1">
                    <a:alpha val="0"/>
                  </a:schemeClr>
                </a:gs>
              </a:gsLst>
              <a:lin ang="108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微软雅黑"/>
                <a:ea typeface="微软雅黑 Light"/>
                <a:cs typeface="+mn-cs"/>
              </a:endParaRPr>
            </a:p>
          </p:txBody>
        </p:sp>
      </p:grpSp>
      <p:grpSp>
        <p:nvGrpSpPr>
          <p:cNvPr id="11" name="组合 10">
            <a:extLst>
              <a:ext uri="{FF2B5EF4-FFF2-40B4-BE49-F238E27FC236}">
                <a16:creationId xmlns:a16="http://schemas.microsoft.com/office/drawing/2014/main" id="{B4E17169-898A-4DDA-8009-A24A0302D821}"/>
              </a:ext>
            </a:extLst>
          </p:cNvPr>
          <p:cNvGrpSpPr/>
          <p:nvPr/>
        </p:nvGrpSpPr>
        <p:grpSpPr>
          <a:xfrm>
            <a:off x="2107098" y="2820381"/>
            <a:ext cx="2256979" cy="1971275"/>
            <a:chOff x="2017398" y="2943217"/>
            <a:chExt cx="2256979" cy="1971275"/>
          </a:xfrm>
        </p:grpSpPr>
        <p:sp>
          <p:nvSpPr>
            <p:cNvPr id="30" name="椭圆 29">
              <a:extLst/>
            </p:cNvPr>
            <p:cNvSpPr/>
            <p:nvPr/>
          </p:nvSpPr>
          <p:spPr>
            <a:xfrm>
              <a:off x="2186892" y="2943217"/>
              <a:ext cx="1927844" cy="1971275"/>
            </a:xfrm>
            <a:prstGeom prst="ellipse">
              <a:avLst/>
            </a:prstGeom>
            <a:solidFill>
              <a:srgbClr val="B1985F">
                <a:alpha val="63000"/>
              </a:srgbClr>
            </a:solidFill>
            <a:ln w="130175">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bg1"/>
                </a:solidFill>
              </a:endParaRPr>
            </a:p>
          </p:txBody>
        </p:sp>
        <p:grpSp>
          <p:nvGrpSpPr>
            <p:cNvPr id="4" name="组合 3"/>
            <p:cNvGrpSpPr/>
            <p:nvPr/>
          </p:nvGrpSpPr>
          <p:grpSpPr>
            <a:xfrm>
              <a:off x="2017398" y="3539621"/>
              <a:ext cx="2256979" cy="1001926"/>
              <a:chOff x="1333931" y="2958882"/>
              <a:chExt cx="2256979" cy="1001926"/>
            </a:xfrm>
          </p:grpSpPr>
          <p:sp>
            <p:nvSpPr>
              <p:cNvPr id="10" name="矩形 9">
                <a:extLst>
                  <a:ext uri="{FF2B5EF4-FFF2-40B4-BE49-F238E27FC236}">
                    <a16:creationId xmlns:a16="http://schemas.microsoft.com/office/drawing/2014/main" id="{39DE6C52-E02B-4A43-956D-F992FE2A89BF}"/>
                  </a:ext>
                </a:extLst>
              </p:cNvPr>
              <p:cNvSpPr/>
              <p:nvPr/>
            </p:nvSpPr>
            <p:spPr>
              <a:xfrm>
                <a:off x="1333931" y="3314477"/>
                <a:ext cx="2247125" cy="646331"/>
              </a:xfrm>
              <a:prstGeom prst="rect">
                <a:avLst/>
              </a:prstGeom>
            </p:spPr>
            <p:txBody>
              <a:bodyPr wrap="square">
                <a:spAutoFit/>
              </a:bodyPr>
              <a:lstStyle/>
              <a:p>
                <a:pPr algn="ctr"/>
                <a:r>
                  <a:rPr lang="en-US" sz="3500" b="1" dirty="0">
                    <a:solidFill>
                      <a:schemeClr val="bg1"/>
                    </a:solidFill>
                    <a:latin typeface="+mn-ea"/>
                  </a:rPr>
                  <a:t>100</a:t>
                </a:r>
                <a:r>
                  <a:rPr lang="zh-CN" altLang="en-US" sz="3500" b="1" dirty="0">
                    <a:solidFill>
                      <a:schemeClr val="bg1"/>
                    </a:solidFill>
                    <a:latin typeface="+mn-ea"/>
                  </a:rPr>
                  <a:t>美元</a:t>
                </a:r>
                <a:endParaRPr lang="en-US" sz="3500" b="1" dirty="0">
                  <a:solidFill>
                    <a:schemeClr val="bg1"/>
                  </a:solidFill>
                  <a:latin typeface="+mn-ea"/>
                </a:endParaRPr>
              </a:p>
            </p:txBody>
          </p:sp>
          <p:sp>
            <p:nvSpPr>
              <p:cNvPr id="15" name="矩形 14">
                <a:extLst>
                  <a:ext uri="{FF2B5EF4-FFF2-40B4-BE49-F238E27FC236}">
                    <a16:creationId xmlns:a16="http://schemas.microsoft.com/office/drawing/2014/main" id="{44346A36-0848-491F-8439-063C1C75BAAA}"/>
                  </a:ext>
                </a:extLst>
              </p:cNvPr>
              <p:cNvSpPr/>
              <p:nvPr/>
            </p:nvSpPr>
            <p:spPr>
              <a:xfrm>
                <a:off x="1343785" y="2958882"/>
                <a:ext cx="2247125" cy="400110"/>
              </a:xfrm>
              <a:prstGeom prst="rect">
                <a:avLst/>
              </a:prstGeom>
            </p:spPr>
            <p:txBody>
              <a:bodyPr wrap="square">
                <a:spAutoFit/>
              </a:bodyPr>
              <a:lstStyle/>
              <a:p>
                <a:pPr algn="ctr"/>
                <a:r>
                  <a:rPr lang="zh-CN" altLang="en-US" sz="2000" b="1" dirty="0">
                    <a:solidFill>
                      <a:schemeClr val="bg1">
                        <a:lumMod val="85000"/>
                      </a:schemeClr>
                    </a:solidFill>
                    <a:latin typeface="+mn-ea"/>
                  </a:rPr>
                  <a:t>基础货币</a:t>
                </a:r>
                <a:endParaRPr lang="en-US" sz="2000" b="1" dirty="0">
                  <a:solidFill>
                    <a:schemeClr val="bg1">
                      <a:lumMod val="85000"/>
                    </a:schemeClr>
                  </a:solidFill>
                  <a:latin typeface="+mn-ea"/>
                </a:endParaRPr>
              </a:p>
            </p:txBody>
          </p:sp>
        </p:grpSp>
      </p:grpSp>
      <p:pic>
        <p:nvPicPr>
          <p:cNvPr id="24" name="图片 23">
            <a:extLst/>
          </p:cNvPr>
          <p:cNvPicPr>
            <a:picLocks noChangeAspect="1"/>
          </p:cNvPicPr>
          <p:nvPr/>
        </p:nvPicPr>
        <p:blipFill rotWithShape="1">
          <a:blip r:embed="rId5">
            <a:extLst>
              <a:ext uri="{28A0092B-C50C-407E-A947-70E740481C1C}">
                <a14:useLocalDpi xmlns:a14="http://schemas.microsoft.com/office/drawing/2010/main" val="0"/>
              </a:ext>
            </a:extLst>
          </a:blip>
          <a:srcRect r="53164" b="73406"/>
          <a:stretch/>
        </p:blipFill>
        <p:spPr>
          <a:xfrm>
            <a:off x="10158440" y="27507"/>
            <a:ext cx="1943865" cy="858838"/>
          </a:xfrm>
          <a:prstGeom prst="rect">
            <a:avLst/>
          </a:prstGeom>
        </p:spPr>
      </p:pic>
      <p:sp>
        <p:nvSpPr>
          <p:cNvPr id="26" name="矩形 25">
            <a:extLst>
              <a:ext uri="{FF2B5EF4-FFF2-40B4-BE49-F238E27FC236}">
                <a16:creationId xmlns:a16="http://schemas.microsoft.com/office/drawing/2014/main" id="{A5714BD3-D17C-4010-8C3B-13AB120CDC3A}"/>
              </a:ext>
            </a:extLst>
          </p:cNvPr>
          <p:cNvSpPr/>
          <p:nvPr/>
        </p:nvSpPr>
        <p:spPr>
          <a:xfrm>
            <a:off x="297602" y="5622433"/>
            <a:ext cx="5075959" cy="923330"/>
          </a:xfrm>
          <a:prstGeom prst="rect">
            <a:avLst/>
          </a:prstGeom>
        </p:spPr>
        <p:txBody>
          <a:bodyPr wrap="square">
            <a:spAutoFit/>
          </a:bodyPr>
          <a:lstStyle/>
          <a:p>
            <a:r>
              <a:rPr lang="zh-CN" altLang="en-US" dirty="0">
                <a:solidFill>
                  <a:schemeClr val="bg1"/>
                </a:solidFill>
                <a:latin typeface="宋体" panose="02010600030101010101" pitchFamily="2" charset="-122"/>
                <a:ea typeface="宋体" panose="02010600030101010101" pitchFamily="2" charset="-122"/>
              </a:rPr>
              <a:t>以上可用级数的概念去理解，第</a:t>
            </a:r>
            <a:r>
              <a:rPr lang="en-US" altLang="zh-CN" dirty="0">
                <a:solidFill>
                  <a:schemeClr val="bg1"/>
                </a:solidFill>
                <a:latin typeface="宋体" panose="02010600030101010101" pitchFamily="2" charset="-122"/>
                <a:ea typeface="宋体" panose="02010600030101010101" pitchFamily="2" charset="-122"/>
              </a:rPr>
              <a:t>n</a:t>
            </a:r>
            <a:r>
              <a:rPr lang="zh-CN" altLang="en-US" dirty="0">
                <a:solidFill>
                  <a:schemeClr val="bg1"/>
                </a:solidFill>
                <a:latin typeface="宋体" panose="02010600030101010101" pitchFamily="2" charset="-122"/>
                <a:ea typeface="宋体" panose="02010600030101010101" pitchFamily="2" charset="-122"/>
              </a:rPr>
              <a:t>家银行贷款金额为</a:t>
            </a:r>
            <a:r>
              <a:rPr lang="en-US" altLang="zh-CN" dirty="0">
                <a:solidFill>
                  <a:schemeClr val="bg1"/>
                </a:solidFill>
                <a:latin typeface="宋体" panose="02010600030101010101" pitchFamily="2" charset="-122"/>
                <a:ea typeface="宋体" panose="02010600030101010101" pitchFamily="2" charset="-122"/>
              </a:rPr>
              <a:t>100(1-0.1)^(n-1) </a:t>
            </a:r>
            <a:r>
              <a:rPr lang="zh-CN" altLang="en-US" dirty="0">
                <a:solidFill>
                  <a:schemeClr val="bg1"/>
                </a:solidFill>
                <a:latin typeface="宋体" panose="02010600030101010101" pitchFamily="2" charset="-122"/>
                <a:ea typeface="宋体" panose="02010600030101010101" pitchFamily="2" charset="-122"/>
              </a:rPr>
              <a:t>所以银行创造的货币为</a:t>
            </a:r>
            <a:r>
              <a:rPr lang="en-US" altLang="zh-CN" dirty="0">
                <a:solidFill>
                  <a:schemeClr val="bg1"/>
                </a:solidFill>
                <a:latin typeface="宋体" panose="02010600030101010101" pitchFamily="2" charset="-122"/>
                <a:ea typeface="宋体" panose="02010600030101010101" pitchFamily="2" charset="-122"/>
              </a:rPr>
              <a:t>100+90+81+…=100*1/(1-0.9)=1000</a:t>
            </a:r>
            <a:endParaRPr lang="en-US"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920498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B456C04-F4AF-47B2-A102-11172C2B42A0}"/>
              </a:ext>
            </a:extLst>
          </p:cNvPr>
          <p:cNvSpPr/>
          <p:nvPr/>
        </p:nvSpPr>
        <p:spPr bwMode="auto">
          <a:xfrm>
            <a:off x="0" y="4318027"/>
            <a:ext cx="12192000" cy="2631213"/>
          </a:xfrm>
          <a:prstGeom prst="rect">
            <a:avLst/>
          </a:prstGeom>
          <a:solidFill>
            <a:srgbClr val="B1985F">
              <a:alpha val="52000"/>
            </a:srgbClr>
          </a:solidFill>
          <a:ln>
            <a:noFill/>
          </a:ln>
          <a:extLst/>
        </p:spPr>
        <p:txBody>
          <a:bodyPr rtlCol="0" anchor="ctr">
            <a:spAutoFit/>
          </a:bodyPr>
          <a:lstStyle/>
          <a:p>
            <a:pPr algn="l" eaLnBrk="1" hangingPunct="1">
              <a:spcBef>
                <a:spcPct val="0"/>
              </a:spcBef>
              <a:buFontTx/>
              <a:buNone/>
            </a:pPr>
            <a:endParaRPr lang="zh-CN" altLang="en-US" sz="1800" dirty="0">
              <a:latin typeface="方正黑体简体" panose="02010601030101010101" pitchFamily="2" charset="-122"/>
              <a:ea typeface="方正黑体简体" panose="02010601030101010101" pitchFamily="2" charset="-122"/>
              <a:cs typeface="Times New Roman" panose="02020603050405020304" pitchFamily="18" charset="0"/>
            </a:endParaRPr>
          </a:p>
        </p:txBody>
      </p:sp>
      <p:sp>
        <p:nvSpPr>
          <p:cNvPr id="46" name="文本框 2">
            <a:extLst>
              <a:ext uri="{FF2B5EF4-FFF2-40B4-BE49-F238E27FC236}">
                <a16:creationId xmlns:a16="http://schemas.microsoft.com/office/drawing/2014/main" id="{F0716089-B668-42AE-AE44-4BA151D2A12A}"/>
              </a:ext>
            </a:extLst>
          </p:cNvPr>
          <p:cNvSpPr txBox="1">
            <a:spLocks noChangeArrowheads="1"/>
          </p:cNvSpPr>
          <p:nvPr/>
        </p:nvSpPr>
        <p:spPr bwMode="auto">
          <a:xfrm>
            <a:off x="553085" y="360363"/>
            <a:ext cx="83078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kumimoji="1" lang="zh-CN" altLang="en-US" sz="2000" b="1" dirty="0">
                <a:solidFill>
                  <a:schemeClr val="bg1"/>
                </a:solidFill>
                <a:latin typeface="+mn-lt"/>
                <a:ea typeface="+mn-ea"/>
                <a:cs typeface="+mn-ea"/>
              </a:rPr>
              <a:t>第</a:t>
            </a:r>
            <a:r>
              <a:rPr kumimoji="1" lang="en-US" altLang="zh-CN" sz="2000" b="1" dirty="0">
                <a:solidFill>
                  <a:schemeClr val="bg1"/>
                </a:solidFill>
                <a:latin typeface="+mn-lt"/>
                <a:ea typeface="+mn-ea"/>
                <a:cs typeface="+mn-ea"/>
              </a:rPr>
              <a:t>2</a:t>
            </a:r>
            <a:r>
              <a:rPr kumimoji="1" lang="zh-CN" altLang="en-US" sz="2000" b="1" dirty="0">
                <a:solidFill>
                  <a:schemeClr val="bg1"/>
                </a:solidFill>
                <a:latin typeface="+mn-lt"/>
                <a:ea typeface="+mn-ea"/>
                <a:cs typeface="+mn-ea"/>
              </a:rPr>
              <a:t>课  存款准备金：央行降准会影响你的钱包吗？</a:t>
            </a:r>
          </a:p>
        </p:txBody>
      </p:sp>
      <p:sp>
        <p:nvSpPr>
          <p:cNvPr id="47" name="文本框 10">
            <a:extLst>
              <a:ext uri="{FF2B5EF4-FFF2-40B4-BE49-F238E27FC236}">
                <a16:creationId xmlns:a16="http://schemas.microsoft.com/office/drawing/2014/main" id="{103B412B-B5E7-4F99-B633-08D3EF440972}"/>
              </a:ext>
            </a:extLst>
          </p:cNvPr>
          <p:cNvSpPr txBox="1">
            <a:spLocks noChangeArrowheads="1"/>
          </p:cNvSpPr>
          <p:nvPr/>
        </p:nvSpPr>
        <p:spPr bwMode="auto">
          <a:xfrm>
            <a:off x="1699554" y="1032442"/>
            <a:ext cx="57553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b="1" dirty="0">
                <a:solidFill>
                  <a:srgbClr val="B1985F"/>
                </a:solidFill>
                <a:latin typeface="+mn-lt"/>
                <a:ea typeface="+mn-ea"/>
                <a:cs typeface="+mn-ea"/>
              </a:rPr>
              <a:t>现实世界中，银行放贷意愿、个人和企业现金持有量也会影响货币扩张规模。</a:t>
            </a:r>
          </a:p>
        </p:txBody>
      </p:sp>
      <p:sp>
        <p:nvSpPr>
          <p:cNvPr id="48" name="矩形: 圆角 47">
            <a:extLst>
              <a:ext uri="{FF2B5EF4-FFF2-40B4-BE49-F238E27FC236}">
                <a16:creationId xmlns:a16="http://schemas.microsoft.com/office/drawing/2014/main" id="{54A49FC3-586F-434F-9B1C-0D13D421A108}"/>
              </a:ext>
            </a:extLst>
          </p:cNvPr>
          <p:cNvSpPr/>
          <p:nvPr/>
        </p:nvSpPr>
        <p:spPr bwMode="auto">
          <a:xfrm>
            <a:off x="658287" y="1097509"/>
            <a:ext cx="869682" cy="331054"/>
          </a:xfrm>
          <a:prstGeom prst="round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rtlCol="0" anchor="ctr">
            <a:noAutofit/>
          </a:bodyPr>
          <a:lstStyle/>
          <a:p>
            <a:pPr algn="ctr" eaLnBrk="1" hangingPunct="1">
              <a:spcBef>
                <a:spcPct val="0"/>
              </a:spcBef>
              <a:buFontTx/>
              <a:buNone/>
            </a:pPr>
            <a:r>
              <a:rPr lang="zh-CN" altLang="en-US" sz="2000" dirty="0">
                <a:solidFill>
                  <a:schemeClr val="bg1"/>
                </a:solidFill>
                <a:cs typeface="+mn-ea"/>
                <a:sym typeface="+mn-lt"/>
              </a:rPr>
              <a:t>要点</a:t>
            </a:r>
            <a:r>
              <a:rPr lang="en-US" altLang="zh-CN" sz="2000" dirty="0">
                <a:solidFill>
                  <a:schemeClr val="bg1"/>
                </a:solidFill>
                <a:cs typeface="+mn-ea"/>
                <a:sym typeface="+mn-lt"/>
              </a:rPr>
              <a:t>3</a:t>
            </a:r>
            <a:endParaRPr lang="zh-CN" altLang="en-US" sz="2000" dirty="0">
              <a:solidFill>
                <a:schemeClr val="bg1"/>
              </a:solidFill>
              <a:cs typeface="+mn-ea"/>
              <a:sym typeface="+mn-lt"/>
            </a:endParaRPr>
          </a:p>
        </p:txBody>
      </p:sp>
      <p:sp>
        <p:nvSpPr>
          <p:cNvPr id="17" name="TextBox 12">
            <a:extLst>
              <a:ext uri="{FF2B5EF4-FFF2-40B4-BE49-F238E27FC236}">
                <a16:creationId xmlns:a16="http://schemas.microsoft.com/office/drawing/2014/main" id="{F6B872A8-84D7-44F3-8345-4008D4ACC9F8}"/>
              </a:ext>
            </a:extLst>
          </p:cNvPr>
          <p:cNvSpPr txBox="1"/>
          <p:nvPr/>
        </p:nvSpPr>
        <p:spPr>
          <a:xfrm>
            <a:off x="1105754" y="5180785"/>
            <a:ext cx="5272613" cy="1695336"/>
          </a:xfrm>
          <a:prstGeom prst="rect">
            <a:avLst/>
          </a:prstGeom>
          <a:noFill/>
        </p:spPr>
        <p:txBody>
          <a:bodyPr wrap="square" rtlCol="0">
            <a:spAutoFit/>
          </a:bodyPr>
          <a:lstStyle/>
          <a:p>
            <a:pPr>
              <a:lnSpc>
                <a:spcPts val="2500"/>
              </a:lnSpc>
            </a:pPr>
            <a:r>
              <a:rPr lang="en-US" altLang="zh-CN" dirty="0">
                <a:solidFill>
                  <a:schemeClr val="bg1">
                    <a:lumMod val="85000"/>
                  </a:schemeClr>
                </a:solidFill>
                <a:latin typeface="+mn-ea"/>
              </a:rPr>
              <a:t>2008</a:t>
            </a:r>
            <a:r>
              <a:rPr lang="zh-CN" altLang="en-US" dirty="0">
                <a:solidFill>
                  <a:schemeClr val="bg1">
                    <a:lumMod val="85000"/>
                  </a:schemeClr>
                </a:solidFill>
                <a:latin typeface="+mn-ea"/>
              </a:rPr>
              <a:t>年全球爆发经济危机，整体经济形势不好，中国农业银行</a:t>
            </a:r>
            <a:r>
              <a:rPr lang="en-US" altLang="zh-CN" dirty="0">
                <a:solidFill>
                  <a:schemeClr val="bg1">
                    <a:lumMod val="85000"/>
                  </a:schemeClr>
                </a:solidFill>
                <a:latin typeface="+mn-ea"/>
              </a:rPr>
              <a:t>xx</a:t>
            </a:r>
            <a:r>
              <a:rPr lang="zh-CN" altLang="en-US" dirty="0">
                <a:solidFill>
                  <a:schemeClr val="bg1">
                    <a:lumMod val="85000"/>
                  </a:schemeClr>
                </a:solidFill>
                <a:latin typeface="+mn-ea"/>
              </a:rPr>
              <a:t>支行的行长担心企业还不起贷款，于是决定不将教师存进的</a:t>
            </a:r>
            <a:r>
              <a:rPr lang="en-US" altLang="zh-CN" dirty="0">
                <a:solidFill>
                  <a:schemeClr val="bg1">
                    <a:lumMod val="85000"/>
                  </a:schemeClr>
                </a:solidFill>
                <a:latin typeface="+mn-ea"/>
              </a:rPr>
              <a:t>90</a:t>
            </a:r>
            <a:r>
              <a:rPr lang="zh-CN" altLang="en-US" dirty="0">
                <a:solidFill>
                  <a:schemeClr val="bg1">
                    <a:lumMod val="85000"/>
                  </a:schemeClr>
                </a:solidFill>
                <a:latin typeface="+mn-ea"/>
              </a:rPr>
              <a:t>块钱全部贷出去，而只放贷</a:t>
            </a:r>
            <a:r>
              <a:rPr lang="en-US" altLang="zh-CN" dirty="0">
                <a:solidFill>
                  <a:schemeClr val="bg1">
                    <a:lumMod val="85000"/>
                  </a:schemeClr>
                </a:solidFill>
                <a:latin typeface="+mn-ea"/>
              </a:rPr>
              <a:t>50</a:t>
            </a:r>
            <a:r>
              <a:rPr lang="zh-CN" altLang="en-US" dirty="0">
                <a:solidFill>
                  <a:schemeClr val="bg1">
                    <a:lumMod val="85000"/>
                  </a:schemeClr>
                </a:solidFill>
                <a:latin typeface="+mn-ea"/>
              </a:rPr>
              <a:t>块钱，隔壁工商银行的行长也这么想</a:t>
            </a:r>
            <a:r>
              <a:rPr lang="en-US" altLang="zh-CN" dirty="0">
                <a:solidFill>
                  <a:schemeClr val="bg1">
                    <a:lumMod val="85000"/>
                  </a:schemeClr>
                </a:solidFill>
                <a:latin typeface="+mn-ea"/>
              </a:rPr>
              <a:t>……</a:t>
            </a:r>
          </a:p>
          <a:p>
            <a:pPr>
              <a:lnSpc>
                <a:spcPts val="2500"/>
              </a:lnSpc>
            </a:pPr>
            <a:endParaRPr lang="en-US" altLang="zh-CN" dirty="0">
              <a:solidFill>
                <a:schemeClr val="bg1">
                  <a:lumMod val="85000"/>
                </a:schemeClr>
              </a:solidFill>
              <a:latin typeface="+mn-ea"/>
            </a:endParaRPr>
          </a:p>
        </p:txBody>
      </p:sp>
      <p:sp>
        <p:nvSpPr>
          <p:cNvPr id="2" name="矩形 1">
            <a:extLst>
              <a:ext uri="{FF2B5EF4-FFF2-40B4-BE49-F238E27FC236}">
                <a16:creationId xmlns:a16="http://schemas.microsoft.com/office/drawing/2014/main" id="{DE3FA6F4-36D8-4225-8AC5-F3346AFAF8F4}"/>
              </a:ext>
            </a:extLst>
          </p:cNvPr>
          <p:cNvSpPr/>
          <p:nvPr/>
        </p:nvSpPr>
        <p:spPr>
          <a:xfrm>
            <a:off x="8076006" y="5266867"/>
            <a:ext cx="3660908" cy="733534"/>
          </a:xfrm>
          <a:prstGeom prst="rect">
            <a:avLst/>
          </a:prstGeom>
        </p:spPr>
        <p:txBody>
          <a:bodyPr wrap="square">
            <a:spAutoFit/>
          </a:bodyPr>
          <a:lstStyle/>
          <a:p>
            <a:pPr>
              <a:lnSpc>
                <a:spcPts val="2500"/>
              </a:lnSpc>
            </a:pPr>
            <a:r>
              <a:rPr lang="zh-CN" altLang="en-US" dirty="0">
                <a:solidFill>
                  <a:schemeClr val="bg1">
                    <a:lumMod val="85000"/>
                  </a:schemeClr>
                </a:solidFill>
                <a:latin typeface="+mn-ea"/>
              </a:rPr>
              <a:t>“今年情人节连着大年三十过，两天就能花掉我两个月赚的钱</a:t>
            </a:r>
            <a:r>
              <a:rPr lang="en-US" altLang="zh-CN" dirty="0">
                <a:solidFill>
                  <a:schemeClr val="bg1">
                    <a:lumMod val="85000"/>
                  </a:schemeClr>
                </a:solidFill>
                <a:latin typeface="+mn-ea"/>
              </a:rPr>
              <a:t>……</a:t>
            </a:r>
            <a:r>
              <a:rPr lang="zh-CN" altLang="en-US" dirty="0">
                <a:solidFill>
                  <a:schemeClr val="bg1">
                    <a:lumMod val="85000"/>
                  </a:schemeClr>
                </a:solidFill>
                <a:latin typeface="+mn-ea"/>
              </a:rPr>
              <a:t>”</a:t>
            </a:r>
          </a:p>
        </p:txBody>
      </p:sp>
      <p:sp>
        <p:nvSpPr>
          <p:cNvPr id="22" name="TextBox 12">
            <a:extLst>
              <a:ext uri="{FF2B5EF4-FFF2-40B4-BE49-F238E27FC236}">
                <a16:creationId xmlns:a16="http://schemas.microsoft.com/office/drawing/2014/main" id="{A10996B4-1877-45D9-9958-F9356E0E56C2}"/>
              </a:ext>
            </a:extLst>
          </p:cNvPr>
          <p:cNvSpPr txBox="1"/>
          <p:nvPr/>
        </p:nvSpPr>
        <p:spPr>
          <a:xfrm>
            <a:off x="1719035" y="2206953"/>
            <a:ext cx="9672865" cy="1631216"/>
          </a:xfrm>
          <a:prstGeom prst="rect">
            <a:avLst/>
          </a:prstGeom>
          <a:noFill/>
        </p:spPr>
        <p:txBody>
          <a:bodyPr wrap="square" rtlCol="0">
            <a:spAutoFit/>
          </a:bodyPr>
          <a:lstStyle/>
          <a:p>
            <a:r>
              <a:rPr lang="zh-CN" altLang="en-US" sz="2000" dirty="0">
                <a:solidFill>
                  <a:schemeClr val="bg1"/>
                </a:solidFill>
                <a:latin typeface="+mn-ea"/>
              </a:rPr>
              <a:t>存款准备金是银行需要留存下来应对储户提现的资金，这个比例高，货币扩张能力就弱，反之就强。央行通过调节存款准备金率来调节社会的信用规模和经济冷热，降低或者提高存款准备金率会直接的让我们感受到“钱多了”、“钱少了”。</a:t>
            </a:r>
            <a:endParaRPr lang="en-US" altLang="zh-CN" sz="2000" dirty="0">
              <a:solidFill>
                <a:schemeClr val="bg1"/>
              </a:solidFill>
              <a:latin typeface="+mn-ea"/>
            </a:endParaRPr>
          </a:p>
          <a:p>
            <a:endParaRPr lang="en-US" altLang="zh-CN" sz="2000" dirty="0">
              <a:solidFill>
                <a:schemeClr val="bg1"/>
              </a:solidFill>
              <a:latin typeface="+mn-ea"/>
            </a:endParaRPr>
          </a:p>
          <a:p>
            <a:endParaRPr lang="en-US" altLang="zh-CN" sz="2000" dirty="0">
              <a:solidFill>
                <a:schemeClr val="bg1"/>
              </a:solidFill>
              <a:latin typeface="+mn-ea"/>
            </a:endParaRPr>
          </a:p>
        </p:txBody>
      </p:sp>
      <p:sp>
        <p:nvSpPr>
          <p:cNvPr id="23" name="TextBox 12">
            <a:extLst>
              <a:ext uri="{FF2B5EF4-FFF2-40B4-BE49-F238E27FC236}">
                <a16:creationId xmlns:a16="http://schemas.microsoft.com/office/drawing/2014/main" id="{A2FF01AA-8C90-4D50-BF75-934911EEE383}"/>
              </a:ext>
            </a:extLst>
          </p:cNvPr>
          <p:cNvSpPr txBox="1"/>
          <p:nvPr/>
        </p:nvSpPr>
        <p:spPr>
          <a:xfrm>
            <a:off x="1719035" y="3309324"/>
            <a:ext cx="9814678" cy="412934"/>
          </a:xfrm>
          <a:prstGeom prst="rect">
            <a:avLst/>
          </a:prstGeom>
          <a:noFill/>
        </p:spPr>
        <p:txBody>
          <a:bodyPr wrap="square" rtlCol="0">
            <a:spAutoFit/>
          </a:bodyPr>
          <a:lstStyle/>
          <a:p>
            <a:pPr>
              <a:lnSpc>
                <a:spcPts val="2500"/>
              </a:lnSpc>
            </a:pPr>
            <a:r>
              <a:rPr lang="zh-CN" altLang="en-US" sz="2000" dirty="0">
                <a:solidFill>
                  <a:schemeClr val="bg1"/>
                </a:solidFill>
                <a:latin typeface="+mn-ea"/>
              </a:rPr>
              <a:t>这个过程中，银行放贷意愿和社会的现金持有量也会影响到货币信用扩张的效果。 </a:t>
            </a:r>
          </a:p>
        </p:txBody>
      </p:sp>
      <p:sp>
        <p:nvSpPr>
          <p:cNvPr id="3" name="矩形 2"/>
          <p:cNvSpPr/>
          <p:nvPr/>
        </p:nvSpPr>
        <p:spPr>
          <a:xfrm>
            <a:off x="1049644" y="4599545"/>
            <a:ext cx="1980029" cy="400366"/>
          </a:xfrm>
          <a:prstGeom prst="rect">
            <a:avLst/>
          </a:prstGeom>
        </p:spPr>
        <p:txBody>
          <a:bodyPr wrap="none">
            <a:spAutoFit/>
          </a:bodyPr>
          <a:lstStyle/>
          <a:p>
            <a:pPr>
              <a:lnSpc>
                <a:spcPts val="2500"/>
              </a:lnSpc>
            </a:pPr>
            <a:r>
              <a:rPr lang="zh-CN" altLang="en-US" sz="2000" dirty="0">
                <a:solidFill>
                  <a:schemeClr val="bg1"/>
                </a:solidFill>
                <a:latin typeface="+mn-ea"/>
              </a:rPr>
              <a:t>银行放贷的意愿</a:t>
            </a:r>
            <a:endParaRPr lang="en-US" altLang="zh-CN" sz="2000" dirty="0">
              <a:solidFill>
                <a:schemeClr val="bg1"/>
              </a:solidFill>
              <a:latin typeface="+mn-ea"/>
            </a:endParaRPr>
          </a:p>
        </p:txBody>
      </p:sp>
      <p:sp>
        <p:nvSpPr>
          <p:cNvPr id="5" name="矩形 4"/>
          <p:cNvSpPr/>
          <p:nvPr/>
        </p:nvSpPr>
        <p:spPr>
          <a:xfrm>
            <a:off x="8126598" y="4599545"/>
            <a:ext cx="2492990" cy="412934"/>
          </a:xfrm>
          <a:prstGeom prst="rect">
            <a:avLst/>
          </a:prstGeom>
        </p:spPr>
        <p:txBody>
          <a:bodyPr wrap="none">
            <a:spAutoFit/>
          </a:bodyPr>
          <a:lstStyle/>
          <a:p>
            <a:pPr>
              <a:lnSpc>
                <a:spcPts val="2500"/>
              </a:lnSpc>
            </a:pPr>
            <a:r>
              <a:rPr lang="zh-CN" altLang="en-US" dirty="0">
                <a:solidFill>
                  <a:schemeClr val="bg1"/>
                </a:solidFill>
                <a:latin typeface="+mn-ea"/>
              </a:rPr>
              <a:t>个人和企业现金持有量</a:t>
            </a:r>
            <a:endParaRPr lang="en-US" altLang="zh-CN" dirty="0">
              <a:solidFill>
                <a:schemeClr val="bg1"/>
              </a:solidFill>
              <a:latin typeface="+mn-ea"/>
            </a:endParaRPr>
          </a:p>
        </p:txBody>
      </p:sp>
      <p:cxnSp>
        <p:nvCxnSpPr>
          <p:cNvPr id="7" name="直接连接符 6"/>
          <p:cNvCxnSpPr>
            <a:cxnSpLocks/>
          </p:cNvCxnSpPr>
          <p:nvPr/>
        </p:nvCxnSpPr>
        <p:spPr>
          <a:xfrm>
            <a:off x="1752600" y="2026456"/>
            <a:ext cx="5359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p:cNvPr>
          <p:cNvCxnSpPr>
            <a:cxnSpLocks/>
          </p:cNvCxnSpPr>
          <p:nvPr/>
        </p:nvCxnSpPr>
        <p:spPr>
          <a:xfrm flipH="1">
            <a:off x="6384326" y="4621829"/>
            <a:ext cx="748682" cy="1749763"/>
          </a:xfrm>
          <a:prstGeom prst="line">
            <a:avLst/>
          </a:prstGeom>
          <a:ln>
            <a:gradFill>
              <a:gsLst>
                <a:gs pos="0">
                  <a:schemeClr val="bg1">
                    <a:lumMod val="75000"/>
                    <a:alpha val="0"/>
                  </a:schemeClr>
                </a:gs>
                <a:gs pos="35000">
                  <a:schemeClr val="bg1">
                    <a:lumMod val="75000"/>
                  </a:schemeClr>
                </a:gs>
                <a:gs pos="65000">
                  <a:schemeClr val="bg1">
                    <a:lumMod val="75000"/>
                  </a:schemeClr>
                </a:gs>
                <a:gs pos="100000">
                  <a:schemeClr val="bg1">
                    <a:lumMod val="7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4" name="Group 2331"/>
          <p:cNvGrpSpPr/>
          <p:nvPr/>
        </p:nvGrpSpPr>
        <p:grpSpPr>
          <a:xfrm>
            <a:off x="7564421" y="4525507"/>
            <a:ext cx="562177" cy="561010"/>
            <a:chOff x="4981576" y="3830638"/>
            <a:chExt cx="765176" cy="763588"/>
          </a:xfrm>
          <a:solidFill>
            <a:schemeClr val="bg1"/>
          </a:solidFill>
        </p:grpSpPr>
        <p:sp>
          <p:nvSpPr>
            <p:cNvPr id="15" name="Freeform 871"/>
            <p:cNvSpPr>
              <a:spLocks/>
            </p:cNvSpPr>
            <p:nvPr/>
          </p:nvSpPr>
          <p:spPr bwMode="auto">
            <a:xfrm>
              <a:off x="4981576" y="4335463"/>
              <a:ext cx="765176" cy="258763"/>
            </a:xfrm>
            <a:custGeom>
              <a:avLst/>
              <a:gdLst>
                <a:gd name="T0" fmla="*/ 228 w 240"/>
                <a:gd name="T1" fmla="*/ 81 h 81"/>
                <a:gd name="T2" fmla="*/ 12 w 240"/>
                <a:gd name="T3" fmla="*/ 81 h 81"/>
                <a:gd name="T4" fmla="*/ 0 w 240"/>
                <a:gd name="T5" fmla="*/ 69 h 81"/>
                <a:gd name="T6" fmla="*/ 0 w 240"/>
                <a:gd name="T7" fmla="*/ 53 h 81"/>
                <a:gd name="T8" fmla="*/ 2 w 240"/>
                <a:gd name="T9" fmla="*/ 49 h 81"/>
                <a:gd name="T10" fmla="*/ 90 w 240"/>
                <a:gd name="T11" fmla="*/ 1 h 81"/>
                <a:gd name="T12" fmla="*/ 96 w 240"/>
                <a:gd name="T13" fmla="*/ 3 h 81"/>
                <a:gd name="T14" fmla="*/ 94 w 240"/>
                <a:gd name="T15" fmla="*/ 9 h 81"/>
                <a:gd name="T16" fmla="*/ 8 w 240"/>
                <a:gd name="T17" fmla="*/ 55 h 81"/>
                <a:gd name="T18" fmla="*/ 8 w 240"/>
                <a:gd name="T19" fmla="*/ 69 h 81"/>
                <a:gd name="T20" fmla="*/ 12 w 240"/>
                <a:gd name="T21" fmla="*/ 73 h 81"/>
                <a:gd name="T22" fmla="*/ 228 w 240"/>
                <a:gd name="T23" fmla="*/ 73 h 81"/>
                <a:gd name="T24" fmla="*/ 232 w 240"/>
                <a:gd name="T25" fmla="*/ 69 h 81"/>
                <a:gd name="T26" fmla="*/ 232 w 240"/>
                <a:gd name="T27" fmla="*/ 55 h 81"/>
                <a:gd name="T28" fmla="*/ 146 w 240"/>
                <a:gd name="T29" fmla="*/ 9 h 81"/>
                <a:gd name="T30" fmla="*/ 145 w 240"/>
                <a:gd name="T31" fmla="*/ 3 h 81"/>
                <a:gd name="T32" fmla="*/ 150 w 240"/>
                <a:gd name="T33" fmla="*/ 1 h 81"/>
                <a:gd name="T34" fmla="*/ 238 w 240"/>
                <a:gd name="T35" fmla="*/ 49 h 81"/>
                <a:gd name="T36" fmla="*/ 240 w 240"/>
                <a:gd name="T37" fmla="*/ 53 h 81"/>
                <a:gd name="T38" fmla="*/ 240 w 240"/>
                <a:gd name="T39" fmla="*/ 69 h 81"/>
                <a:gd name="T40" fmla="*/ 228 w 240"/>
                <a:gd name="T4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81">
                  <a:moveTo>
                    <a:pt x="228" y="81"/>
                  </a:moveTo>
                  <a:cubicBezTo>
                    <a:pt x="12" y="81"/>
                    <a:pt x="12" y="81"/>
                    <a:pt x="12" y="81"/>
                  </a:cubicBezTo>
                  <a:cubicBezTo>
                    <a:pt x="5" y="81"/>
                    <a:pt x="0" y="76"/>
                    <a:pt x="0" y="69"/>
                  </a:cubicBezTo>
                  <a:cubicBezTo>
                    <a:pt x="0" y="53"/>
                    <a:pt x="0" y="53"/>
                    <a:pt x="0" y="53"/>
                  </a:cubicBezTo>
                  <a:cubicBezTo>
                    <a:pt x="0" y="52"/>
                    <a:pt x="1" y="50"/>
                    <a:pt x="2" y="49"/>
                  </a:cubicBezTo>
                  <a:cubicBezTo>
                    <a:pt x="90" y="1"/>
                    <a:pt x="90" y="1"/>
                    <a:pt x="90" y="1"/>
                  </a:cubicBezTo>
                  <a:cubicBezTo>
                    <a:pt x="92" y="0"/>
                    <a:pt x="94" y="1"/>
                    <a:pt x="96" y="3"/>
                  </a:cubicBezTo>
                  <a:cubicBezTo>
                    <a:pt x="97" y="5"/>
                    <a:pt x="96" y="7"/>
                    <a:pt x="94" y="9"/>
                  </a:cubicBezTo>
                  <a:cubicBezTo>
                    <a:pt x="8" y="55"/>
                    <a:pt x="8" y="55"/>
                    <a:pt x="8" y="55"/>
                  </a:cubicBezTo>
                  <a:cubicBezTo>
                    <a:pt x="8" y="69"/>
                    <a:pt x="8" y="69"/>
                    <a:pt x="8" y="69"/>
                  </a:cubicBezTo>
                  <a:cubicBezTo>
                    <a:pt x="8" y="71"/>
                    <a:pt x="10" y="73"/>
                    <a:pt x="12" y="73"/>
                  </a:cubicBezTo>
                  <a:cubicBezTo>
                    <a:pt x="228" y="73"/>
                    <a:pt x="228" y="73"/>
                    <a:pt x="228" y="73"/>
                  </a:cubicBezTo>
                  <a:cubicBezTo>
                    <a:pt x="230" y="73"/>
                    <a:pt x="232" y="71"/>
                    <a:pt x="232" y="69"/>
                  </a:cubicBezTo>
                  <a:cubicBezTo>
                    <a:pt x="232" y="55"/>
                    <a:pt x="232" y="55"/>
                    <a:pt x="232" y="55"/>
                  </a:cubicBezTo>
                  <a:cubicBezTo>
                    <a:pt x="146" y="9"/>
                    <a:pt x="146" y="9"/>
                    <a:pt x="146" y="9"/>
                  </a:cubicBezTo>
                  <a:cubicBezTo>
                    <a:pt x="144" y="7"/>
                    <a:pt x="144" y="5"/>
                    <a:pt x="145" y="3"/>
                  </a:cubicBezTo>
                  <a:cubicBezTo>
                    <a:pt x="146" y="1"/>
                    <a:pt x="148" y="0"/>
                    <a:pt x="150" y="1"/>
                  </a:cubicBezTo>
                  <a:cubicBezTo>
                    <a:pt x="238" y="49"/>
                    <a:pt x="238" y="49"/>
                    <a:pt x="238" y="49"/>
                  </a:cubicBezTo>
                  <a:cubicBezTo>
                    <a:pt x="239" y="50"/>
                    <a:pt x="240" y="52"/>
                    <a:pt x="240" y="53"/>
                  </a:cubicBezTo>
                  <a:cubicBezTo>
                    <a:pt x="240" y="69"/>
                    <a:pt x="240" y="69"/>
                    <a:pt x="240" y="69"/>
                  </a:cubicBezTo>
                  <a:cubicBezTo>
                    <a:pt x="240" y="76"/>
                    <a:pt x="235" y="81"/>
                    <a:pt x="228"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65656"/>
                </a:solidFill>
                <a:effectLst/>
                <a:uLnTx/>
                <a:uFillTx/>
                <a:latin typeface="DIN"/>
                <a:ea typeface="思源黑体 CN Regular"/>
                <a:cs typeface="+mn-cs"/>
              </a:endParaRPr>
            </a:p>
          </p:txBody>
        </p:sp>
        <p:sp>
          <p:nvSpPr>
            <p:cNvPr id="16" name="Freeform 872"/>
            <p:cNvSpPr>
              <a:spLocks/>
            </p:cNvSpPr>
            <p:nvPr/>
          </p:nvSpPr>
          <p:spPr bwMode="auto">
            <a:xfrm>
              <a:off x="5160964" y="3830638"/>
              <a:ext cx="407988" cy="536575"/>
            </a:xfrm>
            <a:custGeom>
              <a:avLst/>
              <a:gdLst>
                <a:gd name="T0" fmla="*/ 92 w 128"/>
                <a:gd name="T1" fmla="*/ 168 h 169"/>
                <a:gd name="T2" fmla="*/ 89 w 128"/>
                <a:gd name="T3" fmla="*/ 166 h 169"/>
                <a:gd name="T4" fmla="*/ 90 w 128"/>
                <a:gd name="T5" fmla="*/ 161 h 169"/>
                <a:gd name="T6" fmla="*/ 120 w 128"/>
                <a:gd name="T7" fmla="*/ 95 h 169"/>
                <a:gd name="T8" fmla="*/ 120 w 128"/>
                <a:gd name="T9" fmla="*/ 50 h 169"/>
                <a:gd name="T10" fmla="*/ 64 w 128"/>
                <a:gd name="T11" fmla="*/ 8 h 169"/>
                <a:gd name="T12" fmla="*/ 64 w 128"/>
                <a:gd name="T13" fmla="*/ 8 h 169"/>
                <a:gd name="T14" fmla="*/ 8 w 128"/>
                <a:gd name="T15" fmla="*/ 50 h 169"/>
                <a:gd name="T16" fmla="*/ 8 w 128"/>
                <a:gd name="T17" fmla="*/ 95 h 169"/>
                <a:gd name="T18" fmla="*/ 38 w 128"/>
                <a:gd name="T19" fmla="*/ 161 h 169"/>
                <a:gd name="T20" fmla="*/ 39 w 128"/>
                <a:gd name="T21" fmla="*/ 166 h 169"/>
                <a:gd name="T22" fmla="*/ 34 w 128"/>
                <a:gd name="T23" fmla="*/ 167 h 169"/>
                <a:gd name="T24" fmla="*/ 0 w 128"/>
                <a:gd name="T25" fmla="*/ 95 h 169"/>
                <a:gd name="T26" fmla="*/ 0 w 128"/>
                <a:gd name="T27" fmla="*/ 50 h 169"/>
                <a:gd name="T28" fmla="*/ 0 w 128"/>
                <a:gd name="T29" fmla="*/ 49 h 169"/>
                <a:gd name="T30" fmla="*/ 64 w 128"/>
                <a:gd name="T31" fmla="*/ 0 h 169"/>
                <a:gd name="T32" fmla="*/ 64 w 128"/>
                <a:gd name="T33" fmla="*/ 0 h 169"/>
                <a:gd name="T34" fmla="*/ 128 w 128"/>
                <a:gd name="T35" fmla="*/ 49 h 169"/>
                <a:gd name="T36" fmla="*/ 128 w 128"/>
                <a:gd name="T37" fmla="*/ 50 h 169"/>
                <a:gd name="T38" fmla="*/ 128 w 128"/>
                <a:gd name="T39" fmla="*/ 95 h 169"/>
                <a:gd name="T40" fmla="*/ 94 w 128"/>
                <a:gd name="T41" fmla="*/ 167 h 169"/>
                <a:gd name="T42" fmla="*/ 92 w 128"/>
                <a:gd name="T4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169">
                  <a:moveTo>
                    <a:pt x="92" y="168"/>
                  </a:moveTo>
                  <a:cubicBezTo>
                    <a:pt x="91" y="168"/>
                    <a:pt x="89" y="167"/>
                    <a:pt x="89" y="166"/>
                  </a:cubicBezTo>
                  <a:cubicBezTo>
                    <a:pt x="88" y="164"/>
                    <a:pt x="88" y="162"/>
                    <a:pt x="90" y="161"/>
                  </a:cubicBezTo>
                  <a:cubicBezTo>
                    <a:pt x="120" y="143"/>
                    <a:pt x="120" y="96"/>
                    <a:pt x="120" y="95"/>
                  </a:cubicBezTo>
                  <a:cubicBezTo>
                    <a:pt x="120" y="50"/>
                    <a:pt x="120" y="50"/>
                    <a:pt x="120" y="50"/>
                  </a:cubicBezTo>
                  <a:cubicBezTo>
                    <a:pt x="116" y="25"/>
                    <a:pt x="87" y="8"/>
                    <a:pt x="64" y="8"/>
                  </a:cubicBezTo>
                  <a:cubicBezTo>
                    <a:pt x="64" y="8"/>
                    <a:pt x="64" y="8"/>
                    <a:pt x="64" y="8"/>
                  </a:cubicBezTo>
                  <a:cubicBezTo>
                    <a:pt x="41" y="8"/>
                    <a:pt x="12" y="25"/>
                    <a:pt x="8" y="50"/>
                  </a:cubicBezTo>
                  <a:cubicBezTo>
                    <a:pt x="8" y="95"/>
                    <a:pt x="8" y="95"/>
                    <a:pt x="8" y="95"/>
                  </a:cubicBezTo>
                  <a:cubicBezTo>
                    <a:pt x="8" y="96"/>
                    <a:pt x="8" y="142"/>
                    <a:pt x="38" y="161"/>
                  </a:cubicBezTo>
                  <a:cubicBezTo>
                    <a:pt x="40" y="162"/>
                    <a:pt x="41" y="164"/>
                    <a:pt x="39" y="166"/>
                  </a:cubicBezTo>
                  <a:cubicBezTo>
                    <a:pt x="38" y="168"/>
                    <a:pt x="36" y="169"/>
                    <a:pt x="34" y="167"/>
                  </a:cubicBezTo>
                  <a:cubicBezTo>
                    <a:pt x="0" y="146"/>
                    <a:pt x="0" y="97"/>
                    <a:pt x="0" y="95"/>
                  </a:cubicBezTo>
                  <a:cubicBezTo>
                    <a:pt x="0" y="50"/>
                    <a:pt x="0" y="50"/>
                    <a:pt x="0" y="50"/>
                  </a:cubicBezTo>
                  <a:cubicBezTo>
                    <a:pt x="0" y="49"/>
                    <a:pt x="0" y="49"/>
                    <a:pt x="0" y="49"/>
                  </a:cubicBezTo>
                  <a:cubicBezTo>
                    <a:pt x="4" y="25"/>
                    <a:pt x="30" y="0"/>
                    <a:pt x="64" y="0"/>
                  </a:cubicBezTo>
                  <a:cubicBezTo>
                    <a:pt x="64" y="0"/>
                    <a:pt x="64" y="0"/>
                    <a:pt x="64" y="0"/>
                  </a:cubicBezTo>
                  <a:cubicBezTo>
                    <a:pt x="97" y="0"/>
                    <a:pt x="124" y="25"/>
                    <a:pt x="128" y="49"/>
                  </a:cubicBezTo>
                  <a:cubicBezTo>
                    <a:pt x="128" y="49"/>
                    <a:pt x="128" y="49"/>
                    <a:pt x="128" y="50"/>
                  </a:cubicBezTo>
                  <a:cubicBezTo>
                    <a:pt x="128" y="95"/>
                    <a:pt x="128" y="95"/>
                    <a:pt x="128" y="95"/>
                  </a:cubicBezTo>
                  <a:cubicBezTo>
                    <a:pt x="128" y="97"/>
                    <a:pt x="128" y="147"/>
                    <a:pt x="94" y="167"/>
                  </a:cubicBezTo>
                  <a:cubicBezTo>
                    <a:pt x="94" y="168"/>
                    <a:pt x="93" y="168"/>
                    <a:pt x="92"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65656"/>
                </a:solidFill>
                <a:effectLst/>
                <a:uLnTx/>
                <a:uFillTx/>
                <a:latin typeface="DIN"/>
                <a:ea typeface="思源黑体 CN Regular"/>
                <a:cs typeface="+mn-cs"/>
              </a:endParaRPr>
            </a:p>
          </p:txBody>
        </p:sp>
      </p:grpSp>
      <p:grpSp>
        <p:nvGrpSpPr>
          <p:cNvPr id="6" name="组合 5"/>
          <p:cNvGrpSpPr/>
          <p:nvPr/>
        </p:nvGrpSpPr>
        <p:grpSpPr>
          <a:xfrm>
            <a:off x="490844" y="4525507"/>
            <a:ext cx="571119" cy="569932"/>
            <a:chOff x="287644" y="4525507"/>
            <a:chExt cx="571119" cy="569932"/>
          </a:xfrm>
        </p:grpSpPr>
        <p:grpSp>
          <p:nvGrpSpPr>
            <p:cNvPr id="24" name="Group 847"/>
            <p:cNvGrpSpPr/>
            <p:nvPr/>
          </p:nvGrpSpPr>
          <p:grpSpPr>
            <a:xfrm>
              <a:off x="287644" y="4525507"/>
              <a:ext cx="571119" cy="569932"/>
              <a:chOff x="-176142" y="-1625593"/>
              <a:chExt cx="765178" cy="763589"/>
            </a:xfrm>
            <a:solidFill>
              <a:schemeClr val="bg1"/>
            </a:solidFill>
          </p:grpSpPr>
          <p:sp>
            <p:nvSpPr>
              <p:cNvPr id="25" name="Freeform 1322"/>
              <p:cNvSpPr>
                <a:spLocks/>
              </p:cNvSpPr>
              <p:nvPr/>
            </p:nvSpPr>
            <p:spPr bwMode="auto">
              <a:xfrm>
                <a:off x="-99942" y="-1301742"/>
                <a:ext cx="612777" cy="439738"/>
              </a:xfrm>
              <a:custGeom>
                <a:avLst/>
                <a:gdLst>
                  <a:gd name="T0" fmla="*/ 184 w 192"/>
                  <a:gd name="T1" fmla="*/ 138 h 138"/>
                  <a:gd name="T2" fmla="*/ 140 w 192"/>
                  <a:gd name="T3" fmla="*/ 138 h 138"/>
                  <a:gd name="T4" fmla="*/ 132 w 192"/>
                  <a:gd name="T5" fmla="*/ 130 h 138"/>
                  <a:gd name="T6" fmla="*/ 132 w 192"/>
                  <a:gd name="T7" fmla="*/ 54 h 138"/>
                  <a:gd name="T8" fmla="*/ 60 w 192"/>
                  <a:gd name="T9" fmla="*/ 54 h 138"/>
                  <a:gd name="T10" fmla="*/ 60 w 192"/>
                  <a:gd name="T11" fmla="*/ 130 h 138"/>
                  <a:gd name="T12" fmla="*/ 52 w 192"/>
                  <a:gd name="T13" fmla="*/ 138 h 138"/>
                  <a:gd name="T14" fmla="*/ 8 w 192"/>
                  <a:gd name="T15" fmla="*/ 138 h 138"/>
                  <a:gd name="T16" fmla="*/ 0 w 192"/>
                  <a:gd name="T17" fmla="*/ 130 h 138"/>
                  <a:gd name="T18" fmla="*/ 0 w 192"/>
                  <a:gd name="T19" fmla="*/ 4 h 138"/>
                  <a:gd name="T20" fmla="*/ 4 w 192"/>
                  <a:gd name="T21" fmla="*/ 0 h 138"/>
                  <a:gd name="T22" fmla="*/ 8 w 192"/>
                  <a:gd name="T23" fmla="*/ 4 h 138"/>
                  <a:gd name="T24" fmla="*/ 8 w 192"/>
                  <a:gd name="T25" fmla="*/ 130 h 138"/>
                  <a:gd name="T26" fmla="*/ 52 w 192"/>
                  <a:gd name="T27" fmla="*/ 130 h 138"/>
                  <a:gd name="T28" fmla="*/ 52 w 192"/>
                  <a:gd name="T29" fmla="*/ 54 h 138"/>
                  <a:gd name="T30" fmla="*/ 60 w 192"/>
                  <a:gd name="T31" fmla="*/ 46 h 138"/>
                  <a:gd name="T32" fmla="*/ 132 w 192"/>
                  <a:gd name="T33" fmla="*/ 46 h 138"/>
                  <a:gd name="T34" fmla="*/ 140 w 192"/>
                  <a:gd name="T35" fmla="*/ 54 h 138"/>
                  <a:gd name="T36" fmla="*/ 140 w 192"/>
                  <a:gd name="T37" fmla="*/ 130 h 138"/>
                  <a:gd name="T38" fmla="*/ 184 w 192"/>
                  <a:gd name="T39" fmla="*/ 130 h 138"/>
                  <a:gd name="T40" fmla="*/ 184 w 192"/>
                  <a:gd name="T41" fmla="*/ 4 h 138"/>
                  <a:gd name="T42" fmla="*/ 188 w 192"/>
                  <a:gd name="T43" fmla="*/ 0 h 138"/>
                  <a:gd name="T44" fmla="*/ 192 w 192"/>
                  <a:gd name="T45" fmla="*/ 4 h 138"/>
                  <a:gd name="T46" fmla="*/ 192 w 192"/>
                  <a:gd name="T47" fmla="*/ 130 h 138"/>
                  <a:gd name="T48" fmla="*/ 184 w 192"/>
                  <a:gd name="T49"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38">
                    <a:moveTo>
                      <a:pt x="184" y="138"/>
                    </a:moveTo>
                    <a:cubicBezTo>
                      <a:pt x="140" y="138"/>
                      <a:pt x="140" y="138"/>
                      <a:pt x="140" y="138"/>
                    </a:cubicBezTo>
                    <a:cubicBezTo>
                      <a:pt x="136" y="138"/>
                      <a:pt x="132" y="134"/>
                      <a:pt x="132" y="130"/>
                    </a:cubicBezTo>
                    <a:cubicBezTo>
                      <a:pt x="132" y="54"/>
                      <a:pt x="132" y="54"/>
                      <a:pt x="132" y="54"/>
                    </a:cubicBezTo>
                    <a:cubicBezTo>
                      <a:pt x="60" y="54"/>
                      <a:pt x="60" y="54"/>
                      <a:pt x="60" y="54"/>
                    </a:cubicBezTo>
                    <a:cubicBezTo>
                      <a:pt x="60" y="130"/>
                      <a:pt x="60" y="130"/>
                      <a:pt x="60" y="130"/>
                    </a:cubicBezTo>
                    <a:cubicBezTo>
                      <a:pt x="60" y="134"/>
                      <a:pt x="56" y="138"/>
                      <a:pt x="52" y="138"/>
                    </a:cubicBezTo>
                    <a:cubicBezTo>
                      <a:pt x="8" y="138"/>
                      <a:pt x="8" y="138"/>
                      <a:pt x="8" y="138"/>
                    </a:cubicBezTo>
                    <a:cubicBezTo>
                      <a:pt x="4" y="138"/>
                      <a:pt x="0" y="134"/>
                      <a:pt x="0" y="130"/>
                    </a:cubicBezTo>
                    <a:cubicBezTo>
                      <a:pt x="0" y="4"/>
                      <a:pt x="0" y="4"/>
                      <a:pt x="0" y="4"/>
                    </a:cubicBezTo>
                    <a:cubicBezTo>
                      <a:pt x="0" y="1"/>
                      <a:pt x="2" y="0"/>
                      <a:pt x="4" y="0"/>
                    </a:cubicBezTo>
                    <a:cubicBezTo>
                      <a:pt x="6" y="0"/>
                      <a:pt x="8" y="1"/>
                      <a:pt x="8" y="4"/>
                    </a:cubicBezTo>
                    <a:cubicBezTo>
                      <a:pt x="8" y="130"/>
                      <a:pt x="8" y="130"/>
                      <a:pt x="8" y="130"/>
                    </a:cubicBezTo>
                    <a:cubicBezTo>
                      <a:pt x="52" y="130"/>
                      <a:pt x="52" y="130"/>
                      <a:pt x="52" y="130"/>
                    </a:cubicBezTo>
                    <a:cubicBezTo>
                      <a:pt x="52" y="54"/>
                      <a:pt x="52" y="54"/>
                      <a:pt x="52" y="54"/>
                    </a:cubicBezTo>
                    <a:cubicBezTo>
                      <a:pt x="52" y="50"/>
                      <a:pt x="56" y="46"/>
                      <a:pt x="60" y="46"/>
                    </a:cubicBezTo>
                    <a:cubicBezTo>
                      <a:pt x="132" y="46"/>
                      <a:pt x="132" y="46"/>
                      <a:pt x="132" y="46"/>
                    </a:cubicBezTo>
                    <a:cubicBezTo>
                      <a:pt x="136" y="46"/>
                      <a:pt x="140" y="50"/>
                      <a:pt x="140" y="54"/>
                    </a:cubicBezTo>
                    <a:cubicBezTo>
                      <a:pt x="140" y="130"/>
                      <a:pt x="140" y="130"/>
                      <a:pt x="140" y="130"/>
                    </a:cubicBezTo>
                    <a:cubicBezTo>
                      <a:pt x="184" y="130"/>
                      <a:pt x="184" y="130"/>
                      <a:pt x="184" y="130"/>
                    </a:cubicBezTo>
                    <a:cubicBezTo>
                      <a:pt x="184" y="4"/>
                      <a:pt x="184" y="4"/>
                      <a:pt x="184" y="4"/>
                    </a:cubicBezTo>
                    <a:cubicBezTo>
                      <a:pt x="184" y="1"/>
                      <a:pt x="186" y="0"/>
                      <a:pt x="188" y="0"/>
                    </a:cubicBezTo>
                    <a:cubicBezTo>
                      <a:pt x="190" y="0"/>
                      <a:pt x="192" y="1"/>
                      <a:pt x="192" y="4"/>
                    </a:cubicBezTo>
                    <a:cubicBezTo>
                      <a:pt x="192" y="130"/>
                      <a:pt x="192" y="130"/>
                      <a:pt x="192" y="130"/>
                    </a:cubicBezTo>
                    <a:cubicBezTo>
                      <a:pt x="192" y="134"/>
                      <a:pt x="188" y="138"/>
                      <a:pt x="184"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65656"/>
                  </a:solidFill>
                  <a:effectLst/>
                  <a:uLnTx/>
                  <a:uFillTx/>
                  <a:latin typeface="DIN"/>
                  <a:ea typeface="思源黑体 CN Regular"/>
                  <a:cs typeface="+mn-cs"/>
                </a:endParaRPr>
              </a:p>
            </p:txBody>
          </p:sp>
          <p:sp>
            <p:nvSpPr>
              <p:cNvPr id="26" name="Freeform 1323"/>
              <p:cNvSpPr>
                <a:spLocks/>
              </p:cNvSpPr>
              <p:nvPr/>
            </p:nvSpPr>
            <p:spPr bwMode="auto">
              <a:xfrm>
                <a:off x="-176142" y="-1625593"/>
                <a:ext cx="765178" cy="431801"/>
              </a:xfrm>
              <a:custGeom>
                <a:avLst/>
                <a:gdLst>
                  <a:gd name="T0" fmla="*/ 236 w 240"/>
                  <a:gd name="T1" fmla="*/ 136 h 136"/>
                  <a:gd name="T2" fmla="*/ 233 w 240"/>
                  <a:gd name="T3" fmla="*/ 135 h 136"/>
                  <a:gd name="T4" fmla="*/ 120 w 240"/>
                  <a:gd name="T5" fmla="*/ 10 h 136"/>
                  <a:gd name="T6" fmla="*/ 7 w 240"/>
                  <a:gd name="T7" fmla="*/ 135 h 136"/>
                  <a:gd name="T8" fmla="*/ 1 w 240"/>
                  <a:gd name="T9" fmla="*/ 135 h 136"/>
                  <a:gd name="T10" fmla="*/ 1 w 240"/>
                  <a:gd name="T11" fmla="*/ 129 h 136"/>
                  <a:gd name="T12" fmla="*/ 117 w 240"/>
                  <a:gd name="T13" fmla="*/ 1 h 136"/>
                  <a:gd name="T14" fmla="*/ 123 w 240"/>
                  <a:gd name="T15" fmla="*/ 1 h 136"/>
                  <a:gd name="T16" fmla="*/ 239 w 240"/>
                  <a:gd name="T17" fmla="*/ 129 h 136"/>
                  <a:gd name="T18" fmla="*/ 239 w 240"/>
                  <a:gd name="T19" fmla="*/ 135 h 136"/>
                  <a:gd name="T20" fmla="*/ 236 w 240"/>
                  <a:gd name="T21"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 h="136">
                    <a:moveTo>
                      <a:pt x="236" y="136"/>
                    </a:moveTo>
                    <a:cubicBezTo>
                      <a:pt x="235" y="136"/>
                      <a:pt x="234" y="136"/>
                      <a:pt x="233" y="135"/>
                    </a:cubicBezTo>
                    <a:cubicBezTo>
                      <a:pt x="120" y="10"/>
                      <a:pt x="120" y="10"/>
                      <a:pt x="120" y="10"/>
                    </a:cubicBezTo>
                    <a:cubicBezTo>
                      <a:pt x="7" y="135"/>
                      <a:pt x="7" y="135"/>
                      <a:pt x="7" y="135"/>
                    </a:cubicBezTo>
                    <a:cubicBezTo>
                      <a:pt x="5" y="136"/>
                      <a:pt x="3" y="136"/>
                      <a:pt x="1" y="135"/>
                    </a:cubicBezTo>
                    <a:cubicBezTo>
                      <a:pt x="0" y="133"/>
                      <a:pt x="0" y="131"/>
                      <a:pt x="1" y="129"/>
                    </a:cubicBezTo>
                    <a:cubicBezTo>
                      <a:pt x="117" y="1"/>
                      <a:pt x="117" y="1"/>
                      <a:pt x="117" y="1"/>
                    </a:cubicBezTo>
                    <a:cubicBezTo>
                      <a:pt x="119" y="0"/>
                      <a:pt x="121" y="0"/>
                      <a:pt x="123" y="1"/>
                    </a:cubicBezTo>
                    <a:cubicBezTo>
                      <a:pt x="239" y="129"/>
                      <a:pt x="239" y="129"/>
                      <a:pt x="239" y="129"/>
                    </a:cubicBezTo>
                    <a:cubicBezTo>
                      <a:pt x="240" y="131"/>
                      <a:pt x="240" y="133"/>
                      <a:pt x="239" y="135"/>
                    </a:cubicBezTo>
                    <a:cubicBezTo>
                      <a:pt x="238" y="136"/>
                      <a:pt x="237" y="136"/>
                      <a:pt x="236"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65656"/>
                  </a:solidFill>
                  <a:effectLst/>
                  <a:uLnTx/>
                  <a:uFillTx/>
                  <a:latin typeface="DIN"/>
                  <a:ea typeface="思源黑体 CN Regular"/>
                  <a:cs typeface="+mn-cs"/>
                </a:endParaRPr>
              </a:p>
            </p:txBody>
          </p:sp>
        </p:grpSp>
        <p:sp>
          <p:nvSpPr>
            <p:cNvPr id="27" name="矩形 26"/>
            <p:cNvSpPr/>
            <p:nvPr/>
          </p:nvSpPr>
          <p:spPr>
            <a:xfrm>
              <a:off x="355876" y="4567042"/>
              <a:ext cx="441146" cy="400366"/>
            </a:xfrm>
            <a:prstGeom prst="rect">
              <a:avLst/>
            </a:prstGeom>
          </p:spPr>
          <p:txBody>
            <a:bodyPr wrap="none">
              <a:spAutoFit/>
            </a:bodyPr>
            <a:lstStyle/>
            <a:p>
              <a:pPr>
                <a:lnSpc>
                  <a:spcPts val="2500"/>
                </a:lnSpc>
              </a:pPr>
              <a:r>
                <a:rPr lang="zh-CN" altLang="en-US" sz="2000" dirty="0">
                  <a:solidFill>
                    <a:schemeClr val="bg1"/>
                  </a:solidFill>
                  <a:latin typeface="+mn-ea"/>
                </a:rPr>
                <a:t>￥</a:t>
              </a:r>
              <a:endParaRPr lang="en-US" altLang="zh-CN" sz="2000" dirty="0">
                <a:solidFill>
                  <a:schemeClr val="bg1"/>
                </a:solidFill>
                <a:latin typeface="+mn-ea"/>
              </a:endParaRPr>
            </a:p>
          </p:txBody>
        </p:sp>
      </p:grpSp>
    </p:spTree>
    <p:extLst>
      <p:ext uri="{BB962C8B-B14F-4D97-AF65-F5344CB8AC3E}">
        <p14:creationId xmlns:p14="http://schemas.microsoft.com/office/powerpoint/2010/main" val="8544680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p">
      <a:majorFont>
        <a:latin typeface="Arial" panose="020F0302020204030204"/>
        <a:ea typeface="思源黑体 CN Normal"/>
        <a:cs typeface=""/>
      </a:majorFont>
      <a:minorFont>
        <a:latin typeface="Arial" panose="020F0502020204030204"/>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a:spAutoFit/>
      </a:bodyPr>
      <a:lstStyle>
        <a:defPPr algn="l" eaLnBrk="1" hangingPunct="1">
          <a:spcBef>
            <a:spcPct val="0"/>
          </a:spcBef>
          <a:buFontTx/>
          <a:buNone/>
          <a:defRPr sz="1800" dirty="0">
            <a:latin typeface="方正黑体简体" panose="02010601030101010101" pitchFamily="2" charset="-122"/>
            <a:ea typeface="方正黑体简体" panose="02010601030101010101" pitchFamily="2" charset="-122"/>
            <a:cs typeface="Times New Roman" panose="02020603050405020304" pitchFamily="18"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1318</TotalTime>
  <Words>1201</Words>
  <Application>Microsoft Office PowerPoint</Application>
  <PresentationFormat>宽屏</PresentationFormat>
  <Paragraphs>146</Paragraphs>
  <Slides>15</Slides>
  <Notes>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15</vt:i4>
      </vt:variant>
    </vt:vector>
  </HeadingPairs>
  <TitlesOfParts>
    <vt:vector size="34" baseType="lpstr">
      <vt:lpstr>DIN</vt:lpstr>
      <vt:lpstr>等线</vt:lpstr>
      <vt:lpstr>方正黑体简体</vt:lpstr>
      <vt:lpstr>汉仪旗黑X1-85W</vt:lpstr>
      <vt:lpstr>楷体</vt:lpstr>
      <vt:lpstr>思源黑体 CN Normal</vt:lpstr>
      <vt:lpstr>思源黑体 CN Regular</vt:lpstr>
      <vt:lpstr>思源宋体 CN Heavy</vt:lpstr>
      <vt:lpstr>思源宋体 CN Light</vt:lpstr>
      <vt:lpstr>思源宋体 CN Medium</vt:lpstr>
      <vt:lpstr>宋体</vt:lpstr>
      <vt:lpstr>微软雅黑</vt:lpstr>
      <vt:lpstr>微软雅黑 Light</vt:lpstr>
      <vt:lpstr>站酷高端黑</vt:lpstr>
      <vt:lpstr>Arial</vt:lpstr>
      <vt:lpstr>Calibri</vt:lpstr>
      <vt:lpstr>Century Schoolbook</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Ricky-Splarkle</dc:creator>
  <cp:lastModifiedBy>宁志忠</cp:lastModifiedBy>
  <cp:revision>352</cp:revision>
  <dcterms:created xsi:type="dcterms:W3CDTF">2017-12-20T04:21:37Z</dcterms:created>
  <dcterms:modified xsi:type="dcterms:W3CDTF">2017-12-29T14:05:23Z</dcterms:modified>
</cp:coreProperties>
</file>